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D9D9"/>
    <a:srgbClr val="FFA7A7"/>
    <a:srgbClr val="4472C4"/>
    <a:srgbClr val="6F92D1"/>
    <a:srgbClr val="EE843C"/>
    <a:srgbClr val="FF0000"/>
    <a:srgbClr val="FFFFF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2488" y="168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Kovács Mihály" userId="9e3ab016-298c-4aa0-83c1-dd12d051a504" providerId="ADAL" clId="{F5EDE200-E0FC-43AD-9D48-447C23E32A26}"/>
    <pc:docChg chg="modSld">
      <pc:chgData name="Dr. Kovács Mihály" userId="9e3ab016-298c-4aa0-83c1-dd12d051a504" providerId="ADAL" clId="{F5EDE200-E0FC-43AD-9D48-447C23E32A26}" dt="2023-06-01T12:41:30.529" v="352" actId="20577"/>
      <pc:docMkLst>
        <pc:docMk/>
      </pc:docMkLst>
      <pc:sldChg chg="addSp modSp mod">
        <pc:chgData name="Dr. Kovács Mihály" userId="9e3ab016-298c-4aa0-83c1-dd12d051a504" providerId="ADAL" clId="{F5EDE200-E0FC-43AD-9D48-447C23E32A26}" dt="2023-06-01T12:41:30.529" v="352" actId="20577"/>
        <pc:sldMkLst>
          <pc:docMk/>
          <pc:sldMk cId="195008384" sldId="256"/>
        </pc:sldMkLst>
        <pc:spChg chg="add mod">
          <ac:chgData name="Dr. Kovács Mihály" userId="9e3ab016-298c-4aa0-83c1-dd12d051a504" providerId="ADAL" clId="{F5EDE200-E0FC-43AD-9D48-447C23E32A26}" dt="2023-06-01T12:38:38.880" v="257" actId="13926"/>
          <ac:spMkLst>
            <pc:docMk/>
            <pc:sldMk cId="195008384" sldId="256"/>
            <ac:spMk id="7" creationId="{5AA91C32-79C2-0D5D-D7FB-9B7B7714BBF7}"/>
          </ac:spMkLst>
        </pc:spChg>
        <pc:spChg chg="mod">
          <ac:chgData name="Dr. Kovács Mihály" userId="9e3ab016-298c-4aa0-83c1-dd12d051a504" providerId="ADAL" clId="{F5EDE200-E0FC-43AD-9D48-447C23E32A26}" dt="2023-06-01T12:36:58.545" v="133" actId="1038"/>
          <ac:spMkLst>
            <pc:docMk/>
            <pc:sldMk cId="195008384" sldId="256"/>
            <ac:spMk id="8" creationId="{31FF8D2C-644C-6981-98BA-BD581C125008}"/>
          </ac:spMkLst>
        </pc:spChg>
        <pc:spChg chg="mod">
          <ac:chgData name="Dr. Kovács Mihály" userId="9e3ab016-298c-4aa0-83c1-dd12d051a504" providerId="ADAL" clId="{F5EDE200-E0FC-43AD-9D48-447C23E32A26}" dt="2023-06-01T12:41:02.456" v="348" actId="1037"/>
          <ac:spMkLst>
            <pc:docMk/>
            <pc:sldMk cId="195008384" sldId="256"/>
            <ac:spMk id="9" creationId="{FBFCD319-4101-A8FE-9F87-DA925E7DE47E}"/>
          </ac:spMkLst>
        </pc:spChg>
        <pc:spChg chg="mod">
          <ac:chgData name="Dr. Kovács Mihály" userId="9e3ab016-298c-4aa0-83c1-dd12d051a504" providerId="ADAL" clId="{F5EDE200-E0FC-43AD-9D48-447C23E32A26}" dt="2023-06-01T12:35:15.760" v="93" actId="20577"/>
          <ac:spMkLst>
            <pc:docMk/>
            <pc:sldMk cId="195008384" sldId="256"/>
            <ac:spMk id="16" creationId="{154D3F7D-3740-800D-05C5-38D74042CBF7}"/>
          </ac:spMkLst>
        </pc:spChg>
        <pc:spChg chg="mod">
          <ac:chgData name="Dr. Kovács Mihály" userId="9e3ab016-298c-4aa0-83c1-dd12d051a504" providerId="ADAL" clId="{F5EDE200-E0FC-43AD-9D48-447C23E32A26}" dt="2023-06-01T12:35:29.343" v="94" actId="20577"/>
          <ac:spMkLst>
            <pc:docMk/>
            <pc:sldMk cId="195008384" sldId="256"/>
            <ac:spMk id="20" creationId="{ED31739B-45EB-6F27-7BBB-20BFDADECC52}"/>
          </ac:spMkLst>
        </pc:spChg>
        <pc:spChg chg="mod">
          <ac:chgData name="Dr. Kovács Mihály" userId="9e3ab016-298c-4aa0-83c1-dd12d051a504" providerId="ADAL" clId="{F5EDE200-E0FC-43AD-9D48-447C23E32A26}" dt="2023-06-01T12:36:23.561" v="100" actId="13926"/>
          <ac:spMkLst>
            <pc:docMk/>
            <pc:sldMk cId="195008384" sldId="256"/>
            <ac:spMk id="24" creationId="{2885BECA-5D7F-8B9D-7D39-D662A5F36B78}"/>
          </ac:spMkLst>
        </pc:spChg>
        <pc:spChg chg="mod">
          <ac:chgData name="Dr. Kovács Mihály" userId="9e3ab016-298c-4aa0-83c1-dd12d051a504" providerId="ADAL" clId="{F5EDE200-E0FC-43AD-9D48-447C23E32A26}" dt="2023-06-01T12:41:30.529" v="352" actId="20577"/>
          <ac:spMkLst>
            <pc:docMk/>
            <pc:sldMk cId="195008384" sldId="256"/>
            <ac:spMk id="46" creationId="{E13836E3-A72B-BE18-1CF2-F2238C5E48CE}"/>
          </ac:spMkLst>
        </pc:spChg>
        <pc:spChg chg="mod">
          <ac:chgData name="Dr. Kovács Mihály" userId="9e3ab016-298c-4aa0-83c1-dd12d051a504" providerId="ADAL" clId="{F5EDE200-E0FC-43AD-9D48-447C23E32A26}" dt="2023-06-01T12:35:33.398" v="96" actId="20577"/>
          <ac:spMkLst>
            <pc:docMk/>
            <pc:sldMk cId="195008384" sldId="256"/>
            <ac:spMk id="57" creationId="{41316394-2574-260C-75C6-60DAC853E758}"/>
          </ac:spMkLst>
        </pc:spChg>
        <pc:spChg chg="mod">
          <ac:chgData name="Dr. Kovács Mihály" userId="9e3ab016-298c-4aa0-83c1-dd12d051a504" providerId="ADAL" clId="{F5EDE200-E0FC-43AD-9D48-447C23E32A26}" dt="2023-06-01T12:31:15.393" v="1" actId="13926"/>
          <ac:spMkLst>
            <pc:docMk/>
            <pc:sldMk cId="195008384" sldId="256"/>
            <ac:spMk id="62" creationId="{804BE0A6-3DBD-F4CB-02FA-ED2D63C3DA65}"/>
          </ac:spMkLst>
        </pc:spChg>
        <pc:spChg chg="mod">
          <ac:chgData name="Dr. Kovács Mihály" userId="9e3ab016-298c-4aa0-83c1-dd12d051a504" providerId="ADAL" clId="{F5EDE200-E0FC-43AD-9D48-447C23E32A26}" dt="2023-06-01T12:34:18.934" v="88" actId="20577"/>
          <ac:spMkLst>
            <pc:docMk/>
            <pc:sldMk cId="195008384" sldId="256"/>
            <ac:spMk id="63" creationId="{A1E89B61-449F-E372-7C8D-C5A672EAB788}"/>
          </ac:spMkLst>
        </pc:spChg>
        <pc:spChg chg="mod">
          <ac:chgData name="Dr. Kovács Mihály" userId="9e3ab016-298c-4aa0-83c1-dd12d051a504" providerId="ADAL" clId="{F5EDE200-E0FC-43AD-9D48-447C23E32A26}" dt="2023-06-01T12:35:37.654" v="97" actId="20577"/>
          <ac:spMkLst>
            <pc:docMk/>
            <pc:sldMk cId="195008384" sldId="256"/>
            <ac:spMk id="68" creationId="{96572CEA-E7F8-9B70-761A-BE91B694FAC5}"/>
          </ac:spMkLst>
        </pc:spChg>
        <pc:spChg chg="mod">
          <ac:chgData name="Dr. Kovács Mihály" userId="9e3ab016-298c-4aa0-83c1-dd12d051a504" providerId="ADAL" clId="{F5EDE200-E0FC-43AD-9D48-447C23E32A26}" dt="2023-06-01T12:37:40.723" v="196" actId="6549"/>
          <ac:spMkLst>
            <pc:docMk/>
            <pc:sldMk cId="195008384" sldId="256"/>
            <ac:spMk id="83" creationId="{FE1471C7-7A55-FF78-C702-2BE586EC1DBE}"/>
          </ac:spMkLst>
        </pc:spChg>
        <pc:spChg chg="mod">
          <ac:chgData name="Dr. Kovács Mihály" userId="9e3ab016-298c-4aa0-83c1-dd12d051a504" providerId="ADAL" clId="{F5EDE200-E0FC-43AD-9D48-447C23E32A26}" dt="2023-06-01T12:34:26.316" v="89" actId="20577"/>
          <ac:spMkLst>
            <pc:docMk/>
            <pc:sldMk cId="195008384" sldId="256"/>
            <ac:spMk id="84" creationId="{567962F8-E02A-E47E-E46C-82AE366B719E}"/>
          </ac:spMkLst>
        </pc:spChg>
        <pc:spChg chg="mod">
          <ac:chgData name="Dr. Kovács Mihály" userId="9e3ab016-298c-4aa0-83c1-dd12d051a504" providerId="ADAL" clId="{F5EDE200-E0FC-43AD-9D48-447C23E32A26}" dt="2023-06-01T12:34:41.538" v="90" actId="20577"/>
          <ac:spMkLst>
            <pc:docMk/>
            <pc:sldMk cId="195008384" sldId="256"/>
            <ac:spMk id="85" creationId="{4AAF69B4-16CA-6095-5823-45D8FBE4CE60}"/>
          </ac:spMkLst>
        </pc:spChg>
        <pc:spChg chg="mod">
          <ac:chgData name="Dr. Kovács Mihály" userId="9e3ab016-298c-4aa0-83c1-dd12d051a504" providerId="ADAL" clId="{F5EDE200-E0FC-43AD-9D48-447C23E32A26}" dt="2023-06-01T12:40:44.094" v="340" actId="20577"/>
          <ac:spMkLst>
            <pc:docMk/>
            <pc:sldMk cId="195008384" sldId="256"/>
            <ac:spMk id="103" creationId="{F4604EA1-9C4E-9B25-C55D-BC3FFDF5AA18}"/>
          </ac:spMkLst>
        </pc:spChg>
        <pc:spChg chg="mod">
          <ac:chgData name="Dr. Kovács Mihály" userId="9e3ab016-298c-4aa0-83c1-dd12d051a504" providerId="ADAL" clId="{F5EDE200-E0FC-43AD-9D48-447C23E32A26}" dt="2023-06-01T12:41:22.286" v="351" actId="20577"/>
          <ac:spMkLst>
            <pc:docMk/>
            <pc:sldMk cId="195008384" sldId="256"/>
            <ac:spMk id="166" creationId="{3132645B-7B8F-8535-E538-319E0D8B6147}"/>
          </ac:spMkLst>
        </pc:spChg>
        <pc:spChg chg="mod">
          <ac:chgData name="Dr. Kovács Mihály" userId="9e3ab016-298c-4aa0-83c1-dd12d051a504" providerId="ADAL" clId="{F5EDE200-E0FC-43AD-9D48-447C23E32A26}" dt="2023-06-01T12:41:15.513" v="350" actId="20577"/>
          <ac:spMkLst>
            <pc:docMk/>
            <pc:sldMk cId="195008384" sldId="256"/>
            <ac:spMk id="169" creationId="{A1870591-078C-D255-502E-1C74B358DD78}"/>
          </ac:spMkLst>
        </pc:spChg>
        <pc:spChg chg="mod">
          <ac:chgData name="Dr. Kovács Mihály" userId="9e3ab016-298c-4aa0-83c1-dd12d051a504" providerId="ADAL" clId="{F5EDE200-E0FC-43AD-9D48-447C23E32A26}" dt="2023-06-01T12:35:03.196" v="92" actId="20577"/>
          <ac:spMkLst>
            <pc:docMk/>
            <pc:sldMk cId="195008384" sldId="256"/>
            <ac:spMk id="225" creationId="{14E49B93-7591-E210-F877-1C4C3AB12C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082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3554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273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91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52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86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43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87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10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885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53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105E-F9F8-4D0E-85A0-7AE5EF5ECB7A}" type="datetimeFigureOut">
              <a:rPr lang="hu-HU" smtClean="0"/>
              <a:t>2023. 06. 01.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1D8B-BCE4-444E-A8A5-73344632373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6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tif"/><Relationship Id="rId12" Type="http://schemas.openxmlformats.org/officeDocument/2006/relationships/image" Target="../media/image10.tiff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11" Type="http://schemas.openxmlformats.org/officeDocument/2006/relationships/image" Target="../media/image9.tiff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tiff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églalap: lekerekített 77">
            <a:extLst>
              <a:ext uri="{FF2B5EF4-FFF2-40B4-BE49-F238E27FC236}">
                <a16:creationId xmlns:a16="http://schemas.microsoft.com/office/drawing/2014/main" id="{D535BDCC-9604-E951-C6FB-95E6AAAF7D63}"/>
              </a:ext>
            </a:extLst>
          </p:cNvPr>
          <p:cNvSpPr/>
          <p:nvPr/>
        </p:nvSpPr>
        <p:spPr>
          <a:xfrm>
            <a:off x="4980381" y="30588245"/>
            <a:ext cx="5292752" cy="4973836"/>
          </a:xfrm>
          <a:prstGeom prst="round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Téglalap: lekerekített 50">
            <a:extLst>
              <a:ext uri="{FF2B5EF4-FFF2-40B4-BE49-F238E27FC236}">
                <a16:creationId xmlns:a16="http://schemas.microsoft.com/office/drawing/2014/main" id="{27142BBB-C269-99BE-D581-048F503B2C24}"/>
              </a:ext>
            </a:extLst>
          </p:cNvPr>
          <p:cNvSpPr/>
          <p:nvPr/>
        </p:nvSpPr>
        <p:spPr>
          <a:xfrm>
            <a:off x="7044023" y="15050090"/>
            <a:ext cx="16288896" cy="4684964"/>
          </a:xfrm>
          <a:prstGeom prst="round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Téglalap: lekerekített 49">
            <a:extLst>
              <a:ext uri="{FF2B5EF4-FFF2-40B4-BE49-F238E27FC236}">
                <a16:creationId xmlns:a16="http://schemas.microsoft.com/office/drawing/2014/main" id="{E77C9979-DDBC-454A-0383-BECEBDEAC32D}"/>
              </a:ext>
            </a:extLst>
          </p:cNvPr>
          <p:cNvSpPr/>
          <p:nvPr/>
        </p:nvSpPr>
        <p:spPr>
          <a:xfrm>
            <a:off x="18935967" y="25285350"/>
            <a:ext cx="8529445" cy="4400638"/>
          </a:xfrm>
          <a:prstGeom prst="round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6" descr="J:\poszter\képek\logo.png">
            <a:extLst>
              <a:ext uri="{FF2B5EF4-FFF2-40B4-BE49-F238E27FC236}">
                <a16:creationId xmlns:a16="http://schemas.microsoft.com/office/drawing/2014/main" id="{1773D465-C6E4-5F9B-EE1D-08D37C7D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1810" y="1907157"/>
            <a:ext cx="2711714" cy="2286000"/>
          </a:xfrm>
          <a:prstGeom prst="rect">
            <a:avLst/>
          </a:prstGeom>
          <a:noFill/>
        </p:spPr>
      </p:pic>
      <p:pic>
        <p:nvPicPr>
          <p:cNvPr id="3" name="Picture 8" descr="ELTE cimer">
            <a:extLst>
              <a:ext uri="{FF2B5EF4-FFF2-40B4-BE49-F238E27FC236}">
                <a16:creationId xmlns:a16="http://schemas.microsoft.com/office/drawing/2014/main" id="{BFA8755F-06B9-834F-1D2E-AF7F1E33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7229" y="1564257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66E86808-659A-1F17-C614-E53345F60D23}"/>
              </a:ext>
            </a:extLst>
          </p:cNvPr>
          <p:cNvSpPr/>
          <p:nvPr/>
        </p:nvSpPr>
        <p:spPr>
          <a:xfrm>
            <a:off x="-1" y="41955877"/>
            <a:ext cx="30275213" cy="830997"/>
          </a:xfrm>
          <a:prstGeom prst="rect">
            <a:avLst/>
          </a:prstGeom>
          <a:solidFill>
            <a:srgbClr val="DE0000"/>
          </a:solidFill>
          <a:ln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1CB1F57-3DB5-86DF-51ED-1016577C36E1}"/>
              </a:ext>
            </a:extLst>
          </p:cNvPr>
          <p:cNvSpPr txBox="1"/>
          <p:nvPr/>
        </p:nvSpPr>
        <p:spPr>
          <a:xfrm>
            <a:off x="25833990" y="41972766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www.mk-lab.org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3DB9B6C-70D7-B9F3-37DF-BA40D2B949B9}"/>
              </a:ext>
            </a:extLst>
          </p:cNvPr>
          <p:cNvSpPr/>
          <p:nvPr/>
        </p:nvSpPr>
        <p:spPr>
          <a:xfrm>
            <a:off x="0" y="0"/>
            <a:ext cx="30275213" cy="537882"/>
          </a:xfrm>
          <a:prstGeom prst="rect">
            <a:avLst/>
          </a:prstGeom>
          <a:solidFill>
            <a:srgbClr val="DE0000"/>
          </a:solidFill>
          <a:ln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179D3C6-98B3-F745-2A82-FB2A267796A9}"/>
              </a:ext>
            </a:extLst>
          </p:cNvPr>
          <p:cNvSpPr txBox="1"/>
          <p:nvPr/>
        </p:nvSpPr>
        <p:spPr>
          <a:xfrm>
            <a:off x="4925832" y="788000"/>
            <a:ext cx="204251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9600" dirty="0">
                <a:latin typeface="Arial" panose="020B0604020202020204" pitchFamily="34" charset="0"/>
                <a:cs typeface="Arial" panose="020B0604020202020204" pitchFamily="34" charset="0"/>
              </a:rPr>
              <a:t>Folyadék-folyadék fázisszeparáció: egyszálú DNS-kötő fehérjék szerepe a stresszválaszban</a:t>
            </a:r>
            <a:endParaRPr lang="hu-HU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Szövegdoboz 167">
            <a:extLst>
              <a:ext uri="{FF2B5EF4-FFF2-40B4-BE49-F238E27FC236}">
                <a16:creationId xmlns:a16="http://schemas.microsoft.com/office/drawing/2014/main" id="{9AFCCDA1-6F8D-14D5-3E4C-539A2C5B7DE5}"/>
              </a:ext>
            </a:extLst>
          </p:cNvPr>
          <p:cNvSpPr txBox="1"/>
          <p:nvPr/>
        </p:nvSpPr>
        <p:spPr>
          <a:xfrm>
            <a:off x="24221254" y="37680650"/>
            <a:ext cx="862720" cy="354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pSp>
        <p:nvGrpSpPr>
          <p:cNvPr id="81" name="Csoportba foglalás 80">
            <a:extLst>
              <a:ext uri="{FF2B5EF4-FFF2-40B4-BE49-F238E27FC236}">
                <a16:creationId xmlns:a16="http://schemas.microsoft.com/office/drawing/2014/main" id="{4FE29968-756A-89DE-0716-F8BC4B181488}"/>
              </a:ext>
            </a:extLst>
          </p:cNvPr>
          <p:cNvGrpSpPr/>
          <p:nvPr/>
        </p:nvGrpSpPr>
        <p:grpSpPr>
          <a:xfrm>
            <a:off x="5335671" y="31665575"/>
            <a:ext cx="4976813" cy="3806825"/>
            <a:chOff x="4925832" y="30961362"/>
            <a:chExt cx="4976813" cy="3806825"/>
          </a:xfrm>
        </p:grpSpPr>
        <p:sp>
          <p:nvSpPr>
            <p:cNvPr id="79" name="Téglalap 78">
              <a:extLst>
                <a:ext uri="{FF2B5EF4-FFF2-40B4-BE49-F238E27FC236}">
                  <a16:creationId xmlns:a16="http://schemas.microsoft.com/office/drawing/2014/main" id="{63CAB2D4-26E5-9455-340E-1D9B03858024}"/>
                </a:ext>
              </a:extLst>
            </p:cNvPr>
            <p:cNvSpPr/>
            <p:nvPr/>
          </p:nvSpPr>
          <p:spPr>
            <a:xfrm>
              <a:off x="4948816" y="31235419"/>
              <a:ext cx="4536204" cy="3207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aphicFrame>
          <p:nvGraphicFramePr>
            <p:cNvPr id="55" name="Object 3">
              <a:extLst>
                <a:ext uri="{FF2B5EF4-FFF2-40B4-BE49-F238E27FC236}">
                  <a16:creationId xmlns:a16="http://schemas.microsoft.com/office/drawing/2014/main" id="{CC4CDDA8-39FB-E460-642E-BF154092E50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3484785"/>
                </p:ext>
              </p:extLst>
            </p:nvPr>
          </p:nvGraphicFramePr>
          <p:xfrm>
            <a:off x="4925832" y="30961362"/>
            <a:ext cx="4976813" cy="3806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3920760" imgH="3000960" progId="Origin50.Graph">
                    <p:embed/>
                  </p:oleObj>
                </mc:Choice>
                <mc:Fallback>
                  <p:oleObj name="Graph" r:id="rId4" imgW="3920760" imgH="3000960" progId="Origin50.Graph">
                    <p:embed/>
                    <p:pic>
                      <p:nvPicPr>
                        <p:cNvPr id="55" name="Object 3">
                          <a:extLst>
                            <a:ext uri="{FF2B5EF4-FFF2-40B4-BE49-F238E27FC236}">
                              <a16:creationId xmlns:a16="http://schemas.microsoft.com/office/drawing/2014/main" id="{CC4CDDA8-39FB-E460-642E-BF154092E5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25832" y="30961362"/>
                          <a:ext cx="4976813" cy="3806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804BE0A6-3DBD-F4CB-02FA-ED2D63C3DA65}"/>
              </a:ext>
            </a:extLst>
          </p:cNvPr>
          <p:cNvSpPr txBox="1"/>
          <p:nvPr/>
        </p:nvSpPr>
        <p:spPr>
          <a:xfrm>
            <a:off x="9066517" y="5236376"/>
            <a:ext cx="120853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Csipkay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Krisztina, Pálinkás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János,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Kovács Mihály</a:t>
            </a:r>
          </a:p>
          <a:p>
            <a:pPr algn="ctr"/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ELTE-MTA „Lendület” </a:t>
            </a:r>
            <a:r>
              <a:rPr lang="hu-H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Motorenzimológiai</a:t>
            </a:r>
            <a:r>
              <a:rPr lang="hu-H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Kutatócsoport, Biokémiai Tanszék, ELTE TTK </a:t>
            </a:r>
            <a:endParaRPr lang="es-E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A1E89B61-449F-E372-7C8D-C5A672EAB788}"/>
              </a:ext>
            </a:extLst>
          </p:cNvPr>
          <p:cNvSpPr txBox="1"/>
          <p:nvPr/>
        </p:nvSpPr>
        <p:spPr>
          <a:xfrm>
            <a:off x="1417294" y="8324606"/>
            <a:ext cx="20172618" cy="6294031"/>
          </a:xfrm>
          <a:custGeom>
            <a:avLst/>
            <a:gdLst>
              <a:gd name="connsiteX0" fmla="*/ 0 w 20172618"/>
              <a:gd name="connsiteY0" fmla="*/ 0 h 6294031"/>
              <a:gd name="connsiteX1" fmla="*/ -11866 w 20172618"/>
              <a:gd name="connsiteY1" fmla="*/ 0 h 6294031"/>
              <a:gd name="connsiteX2" fmla="*/ 379720 w 20172618"/>
              <a:gd name="connsiteY2" fmla="*/ 0 h 6294031"/>
              <a:gd name="connsiteX3" fmla="*/ 569580 w 20172618"/>
              <a:gd name="connsiteY3" fmla="*/ 0 h 6294031"/>
              <a:gd name="connsiteX4" fmla="*/ 759440 w 20172618"/>
              <a:gd name="connsiteY4" fmla="*/ 0 h 6294031"/>
              <a:gd name="connsiteX5" fmla="*/ 1151026 w 20172618"/>
              <a:gd name="connsiteY5" fmla="*/ 0 h 6294031"/>
              <a:gd name="connsiteX6" fmla="*/ 1139160 w 20172618"/>
              <a:gd name="connsiteY6" fmla="*/ 0 h 6294031"/>
              <a:gd name="connsiteX7" fmla="*/ 1329020 w 20172618"/>
              <a:gd name="connsiteY7" fmla="*/ 0 h 6294031"/>
              <a:gd name="connsiteX8" fmla="*/ 1518879 w 20172618"/>
              <a:gd name="connsiteY8" fmla="*/ 0 h 6294031"/>
              <a:gd name="connsiteX9" fmla="*/ 1708739 w 20172618"/>
              <a:gd name="connsiteY9" fmla="*/ 0 h 6294031"/>
              <a:gd name="connsiteX10" fmla="*/ 2100326 w 20172618"/>
              <a:gd name="connsiteY10" fmla="*/ 0 h 6294031"/>
              <a:gd name="connsiteX11" fmla="*/ 3097090 w 20172618"/>
              <a:gd name="connsiteY11" fmla="*/ 0 h 6294031"/>
              <a:gd name="connsiteX12" fmla="*/ 3892129 w 20172618"/>
              <a:gd name="connsiteY12" fmla="*/ 0 h 6294031"/>
              <a:gd name="connsiteX13" fmla="*/ 4485441 w 20172618"/>
              <a:gd name="connsiteY13" fmla="*/ 0 h 6294031"/>
              <a:gd name="connsiteX14" fmla="*/ 4473575 w 20172618"/>
              <a:gd name="connsiteY14" fmla="*/ 0 h 6294031"/>
              <a:gd name="connsiteX15" fmla="*/ 4663435 w 20172618"/>
              <a:gd name="connsiteY15" fmla="*/ 0 h 6294031"/>
              <a:gd name="connsiteX16" fmla="*/ 4651568 w 20172618"/>
              <a:gd name="connsiteY16" fmla="*/ 0 h 6294031"/>
              <a:gd name="connsiteX17" fmla="*/ 5648333 w 20172618"/>
              <a:gd name="connsiteY17" fmla="*/ 0 h 6294031"/>
              <a:gd name="connsiteX18" fmla="*/ 5838193 w 20172618"/>
              <a:gd name="connsiteY18" fmla="*/ 0 h 6294031"/>
              <a:gd name="connsiteX19" fmla="*/ 6028053 w 20172618"/>
              <a:gd name="connsiteY19" fmla="*/ 0 h 6294031"/>
              <a:gd name="connsiteX20" fmla="*/ 6823091 w 20172618"/>
              <a:gd name="connsiteY20" fmla="*/ 0 h 6294031"/>
              <a:gd name="connsiteX21" fmla="*/ 7214677 w 20172618"/>
              <a:gd name="connsiteY21" fmla="*/ 0 h 6294031"/>
              <a:gd name="connsiteX22" fmla="*/ 7606264 w 20172618"/>
              <a:gd name="connsiteY22" fmla="*/ 0 h 6294031"/>
              <a:gd name="connsiteX23" fmla="*/ 8603028 w 20172618"/>
              <a:gd name="connsiteY23" fmla="*/ 0 h 6294031"/>
              <a:gd name="connsiteX24" fmla="*/ 9599793 w 20172618"/>
              <a:gd name="connsiteY24" fmla="*/ 0 h 6294031"/>
              <a:gd name="connsiteX25" fmla="*/ 10193105 w 20172618"/>
              <a:gd name="connsiteY25" fmla="*/ 0 h 6294031"/>
              <a:gd name="connsiteX26" fmla="*/ 11189870 w 20172618"/>
              <a:gd name="connsiteY26" fmla="*/ 0 h 6294031"/>
              <a:gd name="connsiteX27" fmla="*/ 11984908 w 20172618"/>
              <a:gd name="connsiteY27" fmla="*/ 0 h 6294031"/>
              <a:gd name="connsiteX28" fmla="*/ 12779947 w 20172618"/>
              <a:gd name="connsiteY28" fmla="*/ 0 h 6294031"/>
              <a:gd name="connsiteX29" fmla="*/ 12969807 w 20172618"/>
              <a:gd name="connsiteY29" fmla="*/ 0 h 6294031"/>
              <a:gd name="connsiteX30" fmla="*/ 13563119 w 20172618"/>
              <a:gd name="connsiteY30" fmla="*/ 0 h 6294031"/>
              <a:gd name="connsiteX31" fmla="*/ 13954705 w 20172618"/>
              <a:gd name="connsiteY31" fmla="*/ 0 h 6294031"/>
              <a:gd name="connsiteX32" fmla="*/ 14144565 w 20172618"/>
              <a:gd name="connsiteY32" fmla="*/ 0 h 6294031"/>
              <a:gd name="connsiteX33" fmla="*/ 14939604 w 20172618"/>
              <a:gd name="connsiteY33" fmla="*/ 0 h 6294031"/>
              <a:gd name="connsiteX34" fmla="*/ 15936368 w 20172618"/>
              <a:gd name="connsiteY34" fmla="*/ 0 h 6294031"/>
              <a:gd name="connsiteX35" fmla="*/ 16327954 w 20172618"/>
              <a:gd name="connsiteY35" fmla="*/ 0 h 6294031"/>
              <a:gd name="connsiteX36" fmla="*/ 16719540 w 20172618"/>
              <a:gd name="connsiteY36" fmla="*/ 0 h 6294031"/>
              <a:gd name="connsiteX37" fmla="*/ 17312853 w 20172618"/>
              <a:gd name="connsiteY37" fmla="*/ 0 h 6294031"/>
              <a:gd name="connsiteX38" fmla="*/ 17704439 w 20172618"/>
              <a:gd name="connsiteY38" fmla="*/ 0 h 6294031"/>
              <a:gd name="connsiteX39" fmla="*/ 17692573 w 20172618"/>
              <a:gd name="connsiteY39" fmla="*/ 0 h 6294031"/>
              <a:gd name="connsiteX40" fmla="*/ 18285885 w 20172618"/>
              <a:gd name="connsiteY40" fmla="*/ 0 h 6294031"/>
              <a:gd name="connsiteX41" fmla="*/ 18475745 w 20172618"/>
              <a:gd name="connsiteY41" fmla="*/ 0 h 6294031"/>
              <a:gd name="connsiteX42" fmla="*/ 18665605 w 20172618"/>
              <a:gd name="connsiteY42" fmla="*/ 0 h 6294031"/>
              <a:gd name="connsiteX43" fmla="*/ 18855465 w 20172618"/>
              <a:gd name="connsiteY43" fmla="*/ 0 h 6294031"/>
              <a:gd name="connsiteX44" fmla="*/ 19650503 w 20172618"/>
              <a:gd name="connsiteY44" fmla="*/ 0 h 6294031"/>
              <a:gd name="connsiteX45" fmla="*/ 20172618 w 20172618"/>
              <a:gd name="connsiteY45" fmla="*/ 0 h 6294031"/>
              <a:gd name="connsiteX46" fmla="*/ 20172618 w 20172618"/>
              <a:gd name="connsiteY46" fmla="*/ 446304 h 6294031"/>
              <a:gd name="connsiteX47" fmla="*/ 20172618 w 20172618"/>
              <a:gd name="connsiteY47" fmla="*/ 829668 h 6294031"/>
              <a:gd name="connsiteX48" fmla="*/ 20172618 w 20172618"/>
              <a:gd name="connsiteY48" fmla="*/ 1275972 h 6294031"/>
              <a:gd name="connsiteX49" fmla="*/ 20172618 w 20172618"/>
              <a:gd name="connsiteY49" fmla="*/ 1722276 h 6294031"/>
              <a:gd name="connsiteX50" fmla="*/ 20172618 w 20172618"/>
              <a:gd name="connsiteY50" fmla="*/ 2168580 h 6294031"/>
              <a:gd name="connsiteX51" fmla="*/ 20172618 w 20172618"/>
              <a:gd name="connsiteY51" fmla="*/ 2740764 h 6294031"/>
              <a:gd name="connsiteX52" fmla="*/ 20172618 w 20172618"/>
              <a:gd name="connsiteY52" fmla="*/ 3187068 h 6294031"/>
              <a:gd name="connsiteX53" fmla="*/ 20172618 w 20172618"/>
              <a:gd name="connsiteY53" fmla="*/ 3885134 h 6294031"/>
              <a:gd name="connsiteX54" fmla="*/ 20172618 w 20172618"/>
              <a:gd name="connsiteY54" fmla="*/ 4583199 h 6294031"/>
              <a:gd name="connsiteX55" fmla="*/ 20172618 w 20172618"/>
              <a:gd name="connsiteY55" fmla="*/ 5155384 h 6294031"/>
              <a:gd name="connsiteX56" fmla="*/ 20172618 w 20172618"/>
              <a:gd name="connsiteY56" fmla="*/ 5727568 h 6294031"/>
              <a:gd name="connsiteX57" fmla="*/ 20172618 w 20172618"/>
              <a:gd name="connsiteY57" fmla="*/ 6294031 h 6294031"/>
              <a:gd name="connsiteX58" fmla="*/ 20184484 w 20172618"/>
              <a:gd name="connsiteY58" fmla="*/ 6294031 h 6294031"/>
              <a:gd name="connsiteX59" fmla="*/ 19994624 w 20172618"/>
              <a:gd name="connsiteY59" fmla="*/ 6294031 h 6294031"/>
              <a:gd name="connsiteX60" fmla="*/ 20006491 w 20172618"/>
              <a:gd name="connsiteY60" fmla="*/ 6294031 h 6294031"/>
              <a:gd name="connsiteX61" fmla="*/ 19413178 w 20172618"/>
              <a:gd name="connsiteY61" fmla="*/ 6294031 h 6294031"/>
              <a:gd name="connsiteX62" fmla="*/ 19223318 w 20172618"/>
              <a:gd name="connsiteY62" fmla="*/ 6294031 h 6294031"/>
              <a:gd name="connsiteX63" fmla="*/ 19235185 w 20172618"/>
              <a:gd name="connsiteY63" fmla="*/ 6294031 h 6294031"/>
              <a:gd name="connsiteX64" fmla="*/ 18440146 w 20172618"/>
              <a:gd name="connsiteY64" fmla="*/ 6294031 h 6294031"/>
              <a:gd name="connsiteX65" fmla="*/ 17645108 w 20172618"/>
              <a:gd name="connsiteY65" fmla="*/ 6294031 h 6294031"/>
              <a:gd name="connsiteX66" fmla="*/ 17051795 w 20172618"/>
              <a:gd name="connsiteY66" fmla="*/ 6294031 h 6294031"/>
              <a:gd name="connsiteX67" fmla="*/ 16458483 w 20172618"/>
              <a:gd name="connsiteY67" fmla="*/ 6294031 h 6294031"/>
              <a:gd name="connsiteX68" fmla="*/ 16066897 w 20172618"/>
              <a:gd name="connsiteY68" fmla="*/ 6294031 h 6294031"/>
              <a:gd name="connsiteX69" fmla="*/ 15675311 w 20172618"/>
              <a:gd name="connsiteY69" fmla="*/ 6294031 h 6294031"/>
              <a:gd name="connsiteX70" fmla="*/ 15283725 w 20172618"/>
              <a:gd name="connsiteY70" fmla="*/ 6294031 h 6294031"/>
              <a:gd name="connsiteX71" fmla="*/ 14488686 w 20172618"/>
              <a:gd name="connsiteY71" fmla="*/ 6294031 h 6294031"/>
              <a:gd name="connsiteX72" fmla="*/ 14500552 w 20172618"/>
              <a:gd name="connsiteY72" fmla="*/ 6294031 h 6294031"/>
              <a:gd name="connsiteX73" fmla="*/ 14310693 w 20172618"/>
              <a:gd name="connsiteY73" fmla="*/ 6294031 h 6294031"/>
              <a:gd name="connsiteX74" fmla="*/ 14120833 w 20172618"/>
              <a:gd name="connsiteY74" fmla="*/ 6294031 h 6294031"/>
              <a:gd name="connsiteX75" fmla="*/ 13527520 w 20172618"/>
              <a:gd name="connsiteY75" fmla="*/ 6294031 h 6294031"/>
              <a:gd name="connsiteX76" fmla="*/ 13337660 w 20172618"/>
              <a:gd name="connsiteY76" fmla="*/ 6294031 h 6294031"/>
              <a:gd name="connsiteX77" fmla="*/ 12542622 w 20172618"/>
              <a:gd name="connsiteY77" fmla="*/ 6294031 h 6294031"/>
              <a:gd name="connsiteX78" fmla="*/ 12554488 w 20172618"/>
              <a:gd name="connsiteY78" fmla="*/ 6294031 h 6294031"/>
              <a:gd name="connsiteX79" fmla="*/ 12566354 w 20172618"/>
              <a:gd name="connsiteY79" fmla="*/ 6294031 h 6294031"/>
              <a:gd name="connsiteX80" fmla="*/ 11973042 w 20172618"/>
              <a:gd name="connsiteY80" fmla="*/ 6294031 h 6294031"/>
              <a:gd name="connsiteX81" fmla="*/ 11984908 w 20172618"/>
              <a:gd name="connsiteY81" fmla="*/ 6294031 h 6294031"/>
              <a:gd name="connsiteX82" fmla="*/ 10988144 w 20172618"/>
              <a:gd name="connsiteY82" fmla="*/ 6294031 h 6294031"/>
              <a:gd name="connsiteX83" fmla="*/ 10798284 w 20172618"/>
              <a:gd name="connsiteY83" fmla="*/ 6294031 h 6294031"/>
              <a:gd name="connsiteX84" fmla="*/ 10810150 w 20172618"/>
              <a:gd name="connsiteY84" fmla="*/ 6294031 h 6294031"/>
              <a:gd name="connsiteX85" fmla="*/ 10822016 w 20172618"/>
              <a:gd name="connsiteY85" fmla="*/ 6294031 h 6294031"/>
              <a:gd name="connsiteX86" fmla="*/ 10026978 w 20172618"/>
              <a:gd name="connsiteY86" fmla="*/ 6294031 h 6294031"/>
              <a:gd name="connsiteX87" fmla="*/ 9030213 w 20172618"/>
              <a:gd name="connsiteY87" fmla="*/ 6294031 h 6294031"/>
              <a:gd name="connsiteX88" fmla="*/ 8840353 w 20172618"/>
              <a:gd name="connsiteY88" fmla="*/ 6294031 h 6294031"/>
              <a:gd name="connsiteX89" fmla="*/ 8247041 w 20172618"/>
              <a:gd name="connsiteY89" fmla="*/ 6294031 h 6294031"/>
              <a:gd name="connsiteX90" fmla="*/ 7452002 w 20172618"/>
              <a:gd name="connsiteY90" fmla="*/ 6294031 h 6294031"/>
              <a:gd name="connsiteX91" fmla="*/ 6656964 w 20172618"/>
              <a:gd name="connsiteY91" fmla="*/ 6294031 h 6294031"/>
              <a:gd name="connsiteX92" fmla="*/ 5660199 w 20172618"/>
              <a:gd name="connsiteY92" fmla="*/ 6294031 h 6294031"/>
              <a:gd name="connsiteX93" fmla="*/ 4663435 w 20172618"/>
              <a:gd name="connsiteY93" fmla="*/ 6294031 h 6294031"/>
              <a:gd name="connsiteX94" fmla="*/ 3868396 w 20172618"/>
              <a:gd name="connsiteY94" fmla="*/ 6294031 h 6294031"/>
              <a:gd name="connsiteX95" fmla="*/ 3275084 w 20172618"/>
              <a:gd name="connsiteY95" fmla="*/ 6294031 h 6294031"/>
              <a:gd name="connsiteX96" fmla="*/ 2681772 w 20172618"/>
              <a:gd name="connsiteY96" fmla="*/ 6294031 h 6294031"/>
              <a:gd name="connsiteX97" fmla="*/ 1685007 w 20172618"/>
              <a:gd name="connsiteY97" fmla="*/ 6294031 h 6294031"/>
              <a:gd name="connsiteX98" fmla="*/ 889968 w 20172618"/>
              <a:gd name="connsiteY98" fmla="*/ 6294031 h 6294031"/>
              <a:gd name="connsiteX99" fmla="*/ 0 w 20172618"/>
              <a:gd name="connsiteY99" fmla="*/ 6294031 h 6294031"/>
              <a:gd name="connsiteX100" fmla="*/ 0 w 20172618"/>
              <a:gd name="connsiteY100" fmla="*/ 5658906 h 6294031"/>
              <a:gd name="connsiteX101" fmla="*/ 0 w 20172618"/>
              <a:gd name="connsiteY101" fmla="*/ 5212602 h 6294031"/>
              <a:gd name="connsiteX102" fmla="*/ 0 w 20172618"/>
              <a:gd name="connsiteY102" fmla="*/ 4766298 h 6294031"/>
              <a:gd name="connsiteX103" fmla="*/ 0 w 20172618"/>
              <a:gd name="connsiteY103" fmla="*/ 4068233 h 6294031"/>
              <a:gd name="connsiteX104" fmla="*/ 0 w 20172618"/>
              <a:gd name="connsiteY104" fmla="*/ 3496048 h 6294031"/>
              <a:gd name="connsiteX105" fmla="*/ 0 w 20172618"/>
              <a:gd name="connsiteY105" fmla="*/ 3049744 h 6294031"/>
              <a:gd name="connsiteX106" fmla="*/ 0 w 20172618"/>
              <a:gd name="connsiteY106" fmla="*/ 2414619 h 6294031"/>
              <a:gd name="connsiteX107" fmla="*/ 0 w 20172618"/>
              <a:gd name="connsiteY107" fmla="*/ 1716554 h 6294031"/>
              <a:gd name="connsiteX108" fmla="*/ 0 w 20172618"/>
              <a:gd name="connsiteY108" fmla="*/ 1333190 h 6294031"/>
              <a:gd name="connsiteX109" fmla="*/ 0 w 20172618"/>
              <a:gd name="connsiteY109" fmla="*/ 949826 h 6294031"/>
              <a:gd name="connsiteX110" fmla="*/ 0 w 20172618"/>
              <a:gd name="connsiteY110" fmla="*/ 566463 h 6294031"/>
              <a:gd name="connsiteX111" fmla="*/ 0 w 20172618"/>
              <a:gd name="connsiteY111" fmla="*/ 0 h 629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0172618" h="6294031" extrusionOk="0">
                <a:moveTo>
                  <a:pt x="0" y="0"/>
                </a:moveTo>
                <a:cubicBezTo>
                  <a:pt x="-3596" y="1203"/>
                  <a:pt x="-6663" y="-339"/>
                  <a:pt x="-11866" y="0"/>
                </a:cubicBezTo>
                <a:cubicBezTo>
                  <a:pt x="-6663" y="-339"/>
                  <a:pt x="287560" y="37338"/>
                  <a:pt x="379720" y="0"/>
                </a:cubicBezTo>
                <a:cubicBezTo>
                  <a:pt x="471880" y="-37338"/>
                  <a:pt x="528546" y="4765"/>
                  <a:pt x="569580" y="0"/>
                </a:cubicBezTo>
                <a:cubicBezTo>
                  <a:pt x="610614" y="-4765"/>
                  <a:pt x="673994" y="15304"/>
                  <a:pt x="759440" y="0"/>
                </a:cubicBezTo>
                <a:cubicBezTo>
                  <a:pt x="844886" y="-15304"/>
                  <a:pt x="1065319" y="26798"/>
                  <a:pt x="1151026" y="0"/>
                </a:cubicBezTo>
                <a:cubicBezTo>
                  <a:pt x="1065319" y="26798"/>
                  <a:pt x="1142870" y="-773"/>
                  <a:pt x="1139160" y="0"/>
                </a:cubicBezTo>
                <a:cubicBezTo>
                  <a:pt x="1142870" y="-773"/>
                  <a:pt x="1285187" y="3341"/>
                  <a:pt x="1329020" y="0"/>
                </a:cubicBezTo>
                <a:cubicBezTo>
                  <a:pt x="1372853" y="-3341"/>
                  <a:pt x="1465079" y="20626"/>
                  <a:pt x="1518879" y="0"/>
                </a:cubicBezTo>
                <a:cubicBezTo>
                  <a:pt x="1572679" y="-20626"/>
                  <a:pt x="1632933" y="1132"/>
                  <a:pt x="1708739" y="0"/>
                </a:cubicBezTo>
                <a:cubicBezTo>
                  <a:pt x="1784545" y="-1132"/>
                  <a:pt x="2011814" y="13399"/>
                  <a:pt x="2100326" y="0"/>
                </a:cubicBezTo>
                <a:cubicBezTo>
                  <a:pt x="2188838" y="-13399"/>
                  <a:pt x="2692167" y="118051"/>
                  <a:pt x="3097090" y="0"/>
                </a:cubicBezTo>
                <a:cubicBezTo>
                  <a:pt x="3502013" y="-118051"/>
                  <a:pt x="3565327" y="82941"/>
                  <a:pt x="3892129" y="0"/>
                </a:cubicBezTo>
                <a:cubicBezTo>
                  <a:pt x="4218931" y="-82941"/>
                  <a:pt x="4289087" y="63170"/>
                  <a:pt x="4485441" y="0"/>
                </a:cubicBezTo>
                <a:cubicBezTo>
                  <a:pt x="4289087" y="63170"/>
                  <a:pt x="4476466" y="-683"/>
                  <a:pt x="4473575" y="0"/>
                </a:cubicBezTo>
                <a:cubicBezTo>
                  <a:pt x="4476466" y="-683"/>
                  <a:pt x="4586925" y="12445"/>
                  <a:pt x="4663435" y="0"/>
                </a:cubicBezTo>
                <a:cubicBezTo>
                  <a:pt x="4586925" y="12445"/>
                  <a:pt x="4654046" y="-307"/>
                  <a:pt x="4651568" y="0"/>
                </a:cubicBezTo>
                <a:cubicBezTo>
                  <a:pt x="4654046" y="-307"/>
                  <a:pt x="5294388" y="33705"/>
                  <a:pt x="5648333" y="0"/>
                </a:cubicBezTo>
                <a:cubicBezTo>
                  <a:pt x="6002278" y="-33705"/>
                  <a:pt x="5778894" y="10620"/>
                  <a:pt x="5838193" y="0"/>
                </a:cubicBezTo>
                <a:cubicBezTo>
                  <a:pt x="5897492" y="-10620"/>
                  <a:pt x="5955103" y="4667"/>
                  <a:pt x="6028053" y="0"/>
                </a:cubicBezTo>
                <a:cubicBezTo>
                  <a:pt x="6101003" y="-4667"/>
                  <a:pt x="6551603" y="94803"/>
                  <a:pt x="6823091" y="0"/>
                </a:cubicBezTo>
                <a:cubicBezTo>
                  <a:pt x="7094579" y="-94803"/>
                  <a:pt x="7069257" y="15569"/>
                  <a:pt x="7214677" y="0"/>
                </a:cubicBezTo>
                <a:cubicBezTo>
                  <a:pt x="7360097" y="-15569"/>
                  <a:pt x="7499710" y="7357"/>
                  <a:pt x="7606264" y="0"/>
                </a:cubicBezTo>
                <a:cubicBezTo>
                  <a:pt x="7712818" y="-7357"/>
                  <a:pt x="8175706" y="82843"/>
                  <a:pt x="8603028" y="0"/>
                </a:cubicBezTo>
                <a:cubicBezTo>
                  <a:pt x="9030350" y="-82843"/>
                  <a:pt x="9270723" y="112535"/>
                  <a:pt x="9599793" y="0"/>
                </a:cubicBezTo>
                <a:cubicBezTo>
                  <a:pt x="9928863" y="-112535"/>
                  <a:pt x="9953807" y="12713"/>
                  <a:pt x="10193105" y="0"/>
                </a:cubicBezTo>
                <a:cubicBezTo>
                  <a:pt x="10432403" y="-12713"/>
                  <a:pt x="10889719" y="13376"/>
                  <a:pt x="11189870" y="0"/>
                </a:cubicBezTo>
                <a:cubicBezTo>
                  <a:pt x="11490022" y="-13376"/>
                  <a:pt x="11776537" y="38976"/>
                  <a:pt x="11984908" y="0"/>
                </a:cubicBezTo>
                <a:cubicBezTo>
                  <a:pt x="12193279" y="-38976"/>
                  <a:pt x="12516911" y="12036"/>
                  <a:pt x="12779947" y="0"/>
                </a:cubicBezTo>
                <a:cubicBezTo>
                  <a:pt x="13042983" y="-12036"/>
                  <a:pt x="12892216" y="4628"/>
                  <a:pt x="12969807" y="0"/>
                </a:cubicBezTo>
                <a:cubicBezTo>
                  <a:pt x="13047398" y="-4628"/>
                  <a:pt x="13319182" y="55153"/>
                  <a:pt x="13563119" y="0"/>
                </a:cubicBezTo>
                <a:cubicBezTo>
                  <a:pt x="13807056" y="-55153"/>
                  <a:pt x="13828746" y="34106"/>
                  <a:pt x="13954705" y="0"/>
                </a:cubicBezTo>
                <a:cubicBezTo>
                  <a:pt x="14080664" y="-34106"/>
                  <a:pt x="14076418" y="2051"/>
                  <a:pt x="14144565" y="0"/>
                </a:cubicBezTo>
                <a:cubicBezTo>
                  <a:pt x="14212712" y="-2051"/>
                  <a:pt x="14757500" y="46902"/>
                  <a:pt x="14939604" y="0"/>
                </a:cubicBezTo>
                <a:cubicBezTo>
                  <a:pt x="15121708" y="-46902"/>
                  <a:pt x="15694593" y="115787"/>
                  <a:pt x="15936368" y="0"/>
                </a:cubicBezTo>
                <a:cubicBezTo>
                  <a:pt x="16178143" y="-115787"/>
                  <a:pt x="16168380" y="14715"/>
                  <a:pt x="16327954" y="0"/>
                </a:cubicBezTo>
                <a:cubicBezTo>
                  <a:pt x="16487528" y="-14715"/>
                  <a:pt x="16606171" y="29064"/>
                  <a:pt x="16719540" y="0"/>
                </a:cubicBezTo>
                <a:cubicBezTo>
                  <a:pt x="16832909" y="-29064"/>
                  <a:pt x="17193921" y="23967"/>
                  <a:pt x="17312853" y="0"/>
                </a:cubicBezTo>
                <a:cubicBezTo>
                  <a:pt x="17431785" y="-23967"/>
                  <a:pt x="17534291" y="27680"/>
                  <a:pt x="17704439" y="0"/>
                </a:cubicBezTo>
                <a:cubicBezTo>
                  <a:pt x="17534291" y="27680"/>
                  <a:pt x="17695683" y="-888"/>
                  <a:pt x="17692573" y="0"/>
                </a:cubicBezTo>
                <a:cubicBezTo>
                  <a:pt x="17695683" y="-888"/>
                  <a:pt x="18028997" y="49050"/>
                  <a:pt x="18285885" y="0"/>
                </a:cubicBezTo>
                <a:cubicBezTo>
                  <a:pt x="18542773" y="-49050"/>
                  <a:pt x="18405506" y="2028"/>
                  <a:pt x="18475745" y="0"/>
                </a:cubicBezTo>
                <a:cubicBezTo>
                  <a:pt x="18545984" y="-2028"/>
                  <a:pt x="18623916" y="2549"/>
                  <a:pt x="18665605" y="0"/>
                </a:cubicBezTo>
                <a:cubicBezTo>
                  <a:pt x="18707294" y="-2549"/>
                  <a:pt x="18768675" y="6155"/>
                  <a:pt x="18855465" y="0"/>
                </a:cubicBezTo>
                <a:cubicBezTo>
                  <a:pt x="18942255" y="-6155"/>
                  <a:pt x="19267939" y="11498"/>
                  <a:pt x="19650503" y="0"/>
                </a:cubicBezTo>
                <a:cubicBezTo>
                  <a:pt x="20033067" y="-11498"/>
                  <a:pt x="19983419" y="6093"/>
                  <a:pt x="20172618" y="0"/>
                </a:cubicBezTo>
                <a:cubicBezTo>
                  <a:pt x="20182888" y="95440"/>
                  <a:pt x="20162768" y="316745"/>
                  <a:pt x="20172618" y="446304"/>
                </a:cubicBezTo>
                <a:cubicBezTo>
                  <a:pt x="20182468" y="575863"/>
                  <a:pt x="20144939" y="736796"/>
                  <a:pt x="20172618" y="829668"/>
                </a:cubicBezTo>
                <a:cubicBezTo>
                  <a:pt x="20200297" y="922540"/>
                  <a:pt x="20132887" y="1154547"/>
                  <a:pt x="20172618" y="1275972"/>
                </a:cubicBezTo>
                <a:cubicBezTo>
                  <a:pt x="20212349" y="1397397"/>
                  <a:pt x="20143519" y="1605185"/>
                  <a:pt x="20172618" y="1722276"/>
                </a:cubicBezTo>
                <a:cubicBezTo>
                  <a:pt x="20201717" y="1839367"/>
                  <a:pt x="20127960" y="2015766"/>
                  <a:pt x="20172618" y="2168580"/>
                </a:cubicBezTo>
                <a:cubicBezTo>
                  <a:pt x="20217276" y="2321394"/>
                  <a:pt x="20115391" y="2617197"/>
                  <a:pt x="20172618" y="2740764"/>
                </a:cubicBezTo>
                <a:cubicBezTo>
                  <a:pt x="20229845" y="2864331"/>
                  <a:pt x="20169045" y="3071016"/>
                  <a:pt x="20172618" y="3187068"/>
                </a:cubicBezTo>
                <a:cubicBezTo>
                  <a:pt x="20176191" y="3303120"/>
                  <a:pt x="20109144" y="3586171"/>
                  <a:pt x="20172618" y="3885134"/>
                </a:cubicBezTo>
                <a:cubicBezTo>
                  <a:pt x="20236092" y="4184097"/>
                  <a:pt x="20091574" y="4296153"/>
                  <a:pt x="20172618" y="4583199"/>
                </a:cubicBezTo>
                <a:cubicBezTo>
                  <a:pt x="20253662" y="4870245"/>
                  <a:pt x="20162094" y="4881193"/>
                  <a:pt x="20172618" y="5155384"/>
                </a:cubicBezTo>
                <a:cubicBezTo>
                  <a:pt x="20183142" y="5429575"/>
                  <a:pt x="20164170" y="5466781"/>
                  <a:pt x="20172618" y="5727568"/>
                </a:cubicBezTo>
                <a:cubicBezTo>
                  <a:pt x="20181066" y="5988355"/>
                  <a:pt x="20123888" y="6030520"/>
                  <a:pt x="20172618" y="6294031"/>
                </a:cubicBezTo>
                <a:cubicBezTo>
                  <a:pt x="20176915" y="6292858"/>
                  <a:pt x="20179415" y="6295019"/>
                  <a:pt x="20184484" y="6294031"/>
                </a:cubicBezTo>
                <a:cubicBezTo>
                  <a:pt x="20179415" y="6295019"/>
                  <a:pt x="20068256" y="6283168"/>
                  <a:pt x="19994624" y="6294031"/>
                </a:cubicBezTo>
                <a:cubicBezTo>
                  <a:pt x="20068256" y="6283168"/>
                  <a:pt x="20003146" y="6294647"/>
                  <a:pt x="20006491" y="6294031"/>
                </a:cubicBezTo>
                <a:cubicBezTo>
                  <a:pt x="20003146" y="6294647"/>
                  <a:pt x="19705962" y="6235127"/>
                  <a:pt x="19413178" y="6294031"/>
                </a:cubicBezTo>
                <a:cubicBezTo>
                  <a:pt x="19120394" y="6352935"/>
                  <a:pt x="19280735" y="6293809"/>
                  <a:pt x="19223318" y="6294031"/>
                </a:cubicBezTo>
                <a:cubicBezTo>
                  <a:pt x="19280735" y="6293809"/>
                  <a:pt x="19230886" y="6294716"/>
                  <a:pt x="19235185" y="6294031"/>
                </a:cubicBezTo>
                <a:cubicBezTo>
                  <a:pt x="19230886" y="6294716"/>
                  <a:pt x="18701475" y="6253904"/>
                  <a:pt x="18440146" y="6294031"/>
                </a:cubicBezTo>
                <a:cubicBezTo>
                  <a:pt x="18178817" y="6334158"/>
                  <a:pt x="17887607" y="6212766"/>
                  <a:pt x="17645108" y="6294031"/>
                </a:cubicBezTo>
                <a:cubicBezTo>
                  <a:pt x="17402609" y="6375296"/>
                  <a:pt x="17331718" y="6259481"/>
                  <a:pt x="17051795" y="6294031"/>
                </a:cubicBezTo>
                <a:cubicBezTo>
                  <a:pt x="16771872" y="6328581"/>
                  <a:pt x="16588671" y="6229938"/>
                  <a:pt x="16458483" y="6294031"/>
                </a:cubicBezTo>
                <a:cubicBezTo>
                  <a:pt x="16328295" y="6358124"/>
                  <a:pt x="16155243" y="6274851"/>
                  <a:pt x="16066897" y="6294031"/>
                </a:cubicBezTo>
                <a:cubicBezTo>
                  <a:pt x="15978551" y="6313211"/>
                  <a:pt x="15766735" y="6269582"/>
                  <a:pt x="15675311" y="6294031"/>
                </a:cubicBezTo>
                <a:cubicBezTo>
                  <a:pt x="15583887" y="6318480"/>
                  <a:pt x="15408240" y="6260513"/>
                  <a:pt x="15283725" y="6294031"/>
                </a:cubicBezTo>
                <a:cubicBezTo>
                  <a:pt x="15159210" y="6327549"/>
                  <a:pt x="14826160" y="6242745"/>
                  <a:pt x="14488686" y="6294031"/>
                </a:cubicBezTo>
                <a:cubicBezTo>
                  <a:pt x="14826160" y="6242745"/>
                  <a:pt x="14496471" y="6294098"/>
                  <a:pt x="14500552" y="6294031"/>
                </a:cubicBezTo>
                <a:cubicBezTo>
                  <a:pt x="14496471" y="6294098"/>
                  <a:pt x="14404465" y="6272211"/>
                  <a:pt x="14310693" y="6294031"/>
                </a:cubicBezTo>
                <a:cubicBezTo>
                  <a:pt x="14216921" y="6315851"/>
                  <a:pt x="14180766" y="6278503"/>
                  <a:pt x="14120833" y="6294031"/>
                </a:cubicBezTo>
                <a:cubicBezTo>
                  <a:pt x="14060900" y="6309559"/>
                  <a:pt x="13699840" y="6259409"/>
                  <a:pt x="13527520" y="6294031"/>
                </a:cubicBezTo>
                <a:cubicBezTo>
                  <a:pt x="13355200" y="6328653"/>
                  <a:pt x="13394812" y="6290914"/>
                  <a:pt x="13337660" y="6294031"/>
                </a:cubicBezTo>
                <a:cubicBezTo>
                  <a:pt x="13280508" y="6297148"/>
                  <a:pt x="12768183" y="6249318"/>
                  <a:pt x="12542622" y="6294031"/>
                </a:cubicBezTo>
                <a:cubicBezTo>
                  <a:pt x="12768183" y="6249318"/>
                  <a:pt x="12551158" y="6294464"/>
                  <a:pt x="12554488" y="6294031"/>
                </a:cubicBezTo>
                <a:cubicBezTo>
                  <a:pt x="12557818" y="6293598"/>
                  <a:pt x="12560453" y="6294635"/>
                  <a:pt x="12566354" y="6294031"/>
                </a:cubicBezTo>
                <a:cubicBezTo>
                  <a:pt x="12560453" y="6294635"/>
                  <a:pt x="12224322" y="6226756"/>
                  <a:pt x="11973042" y="6294031"/>
                </a:cubicBezTo>
                <a:cubicBezTo>
                  <a:pt x="12224322" y="6226756"/>
                  <a:pt x="11979159" y="6295430"/>
                  <a:pt x="11984908" y="6294031"/>
                </a:cubicBezTo>
                <a:cubicBezTo>
                  <a:pt x="11979159" y="6295430"/>
                  <a:pt x="11446362" y="6226557"/>
                  <a:pt x="10988144" y="6294031"/>
                </a:cubicBezTo>
                <a:cubicBezTo>
                  <a:pt x="10529926" y="6361505"/>
                  <a:pt x="10843699" y="6278744"/>
                  <a:pt x="10798284" y="6294031"/>
                </a:cubicBezTo>
                <a:cubicBezTo>
                  <a:pt x="10843699" y="6278744"/>
                  <a:pt x="10807719" y="6294110"/>
                  <a:pt x="10810150" y="6294031"/>
                </a:cubicBezTo>
                <a:cubicBezTo>
                  <a:pt x="10812581" y="6293952"/>
                  <a:pt x="10819061" y="6295080"/>
                  <a:pt x="10822016" y="6294031"/>
                </a:cubicBezTo>
                <a:cubicBezTo>
                  <a:pt x="10819061" y="6295080"/>
                  <a:pt x="10392713" y="6231741"/>
                  <a:pt x="10026978" y="6294031"/>
                </a:cubicBezTo>
                <a:cubicBezTo>
                  <a:pt x="9661243" y="6356321"/>
                  <a:pt x="9233582" y="6186818"/>
                  <a:pt x="9030213" y="6294031"/>
                </a:cubicBezTo>
                <a:cubicBezTo>
                  <a:pt x="8826845" y="6401244"/>
                  <a:pt x="8879616" y="6289022"/>
                  <a:pt x="8840353" y="6294031"/>
                </a:cubicBezTo>
                <a:cubicBezTo>
                  <a:pt x="8801090" y="6299040"/>
                  <a:pt x="8433945" y="6263120"/>
                  <a:pt x="8247041" y="6294031"/>
                </a:cubicBezTo>
                <a:cubicBezTo>
                  <a:pt x="8060137" y="6324942"/>
                  <a:pt x="7657275" y="6272543"/>
                  <a:pt x="7452002" y="6294031"/>
                </a:cubicBezTo>
                <a:cubicBezTo>
                  <a:pt x="7246729" y="6315519"/>
                  <a:pt x="6937911" y="6208165"/>
                  <a:pt x="6656964" y="6294031"/>
                </a:cubicBezTo>
                <a:cubicBezTo>
                  <a:pt x="6376017" y="6379897"/>
                  <a:pt x="5924135" y="6243162"/>
                  <a:pt x="5660199" y="6294031"/>
                </a:cubicBezTo>
                <a:cubicBezTo>
                  <a:pt x="5396264" y="6344900"/>
                  <a:pt x="4936330" y="6257172"/>
                  <a:pt x="4663435" y="6294031"/>
                </a:cubicBezTo>
                <a:cubicBezTo>
                  <a:pt x="4390540" y="6330890"/>
                  <a:pt x="4243797" y="6279000"/>
                  <a:pt x="3868396" y="6294031"/>
                </a:cubicBezTo>
                <a:cubicBezTo>
                  <a:pt x="3492995" y="6309062"/>
                  <a:pt x="3406476" y="6239528"/>
                  <a:pt x="3275084" y="6294031"/>
                </a:cubicBezTo>
                <a:cubicBezTo>
                  <a:pt x="3143692" y="6348534"/>
                  <a:pt x="2913183" y="6226444"/>
                  <a:pt x="2681772" y="6294031"/>
                </a:cubicBezTo>
                <a:cubicBezTo>
                  <a:pt x="2450361" y="6361618"/>
                  <a:pt x="2025561" y="6225656"/>
                  <a:pt x="1685007" y="6294031"/>
                </a:cubicBezTo>
                <a:cubicBezTo>
                  <a:pt x="1344453" y="6362406"/>
                  <a:pt x="1073733" y="6282561"/>
                  <a:pt x="889968" y="6294031"/>
                </a:cubicBezTo>
                <a:cubicBezTo>
                  <a:pt x="706203" y="6305501"/>
                  <a:pt x="317981" y="6247136"/>
                  <a:pt x="0" y="6294031"/>
                </a:cubicBezTo>
                <a:cubicBezTo>
                  <a:pt x="-71307" y="6106031"/>
                  <a:pt x="73811" y="5832172"/>
                  <a:pt x="0" y="5658906"/>
                </a:cubicBezTo>
                <a:cubicBezTo>
                  <a:pt x="-73811" y="5485640"/>
                  <a:pt x="19719" y="5308856"/>
                  <a:pt x="0" y="5212602"/>
                </a:cubicBezTo>
                <a:cubicBezTo>
                  <a:pt x="-19719" y="5116348"/>
                  <a:pt x="18765" y="4948386"/>
                  <a:pt x="0" y="4766298"/>
                </a:cubicBezTo>
                <a:cubicBezTo>
                  <a:pt x="-18765" y="4584210"/>
                  <a:pt x="78663" y="4236745"/>
                  <a:pt x="0" y="4068233"/>
                </a:cubicBezTo>
                <a:cubicBezTo>
                  <a:pt x="-78663" y="3899721"/>
                  <a:pt x="16537" y="3632599"/>
                  <a:pt x="0" y="3496048"/>
                </a:cubicBezTo>
                <a:cubicBezTo>
                  <a:pt x="-16537" y="3359498"/>
                  <a:pt x="5012" y="3191005"/>
                  <a:pt x="0" y="3049744"/>
                </a:cubicBezTo>
                <a:cubicBezTo>
                  <a:pt x="-5012" y="2908483"/>
                  <a:pt x="47042" y="2636060"/>
                  <a:pt x="0" y="2414619"/>
                </a:cubicBezTo>
                <a:cubicBezTo>
                  <a:pt x="-47042" y="2193178"/>
                  <a:pt x="64157" y="1880978"/>
                  <a:pt x="0" y="1716554"/>
                </a:cubicBezTo>
                <a:cubicBezTo>
                  <a:pt x="-64157" y="1552131"/>
                  <a:pt x="1234" y="1514775"/>
                  <a:pt x="0" y="1333190"/>
                </a:cubicBezTo>
                <a:cubicBezTo>
                  <a:pt x="-1234" y="1151605"/>
                  <a:pt x="25256" y="1071795"/>
                  <a:pt x="0" y="949826"/>
                </a:cubicBezTo>
                <a:cubicBezTo>
                  <a:pt x="-25256" y="827857"/>
                  <a:pt x="11363" y="681597"/>
                  <a:pt x="0" y="566463"/>
                </a:cubicBezTo>
                <a:cubicBezTo>
                  <a:pt x="-11363" y="451329"/>
                  <a:pt x="5025" y="11463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27668277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hu-H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ÖSSZEGZÉS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folyadék-folyadék fázisszeparáció (LLPS – </a:t>
            </a:r>
            <a:r>
              <a:rPr lang="hu-H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liquid-liquid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sejten belüli anyagszerveződés újszerű, jelenleg aktívan kutatott folyamata. Ennek során kisméretű fehérjetartalmú cseppek képződnek a sejteken belül, mind eukarióta, mind bakteriális sejtekben. E fehérjekondenzátumok folyadékszerűen viselkednek és képesek fuzionálni, de a membránnal határolt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organellumokkal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ellentétben nincs membránjuk. Az LLPS-átmenetre képes tisztított fehérjék oldatában megfelelő körülmények között fehérje-kondenzátumok alakulnak ki, s ezáltal az oldat egyre zavarosabbá válik. E folyamat vizsgálható az oldat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turbiditásának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mérésével, vagy fluoreszcensen jelölt fehérje mikroszkópos vizsgálatával. Fiziológiás közegben, egyes rendezetlen (ID – </a:t>
            </a:r>
            <a:r>
              <a:rPr lang="hu-H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intrinsically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disordered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régióval rendelkező fehérjék képesek lehetnek LLPS átmenetre. Az egyszálú DNS-kötő (SSB) fehérjék is rendelkeznek ilyen régióval, ilyen például az </a:t>
            </a:r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 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baktérium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EcSSB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fehérjéje, illetve az ezzel homológ és jelenleg kevéssé ismert humán fehérjék, a hSSB1 és hSSB2. LLPS útján keletkezett kondenzátumok újszerű, eddig nem ismert szerepeket játszhatnak a stresszérzékelésben, illetve a stresszválasz kiváltásában, ezen kívül a DNS-anyagcserében is. Kutatási projektünk e funkciók felderítését célozza.</a:t>
            </a:r>
          </a:p>
        </p:txBody>
      </p:sp>
      <p:grpSp>
        <p:nvGrpSpPr>
          <p:cNvPr id="76" name="Csoportba foglalás 75">
            <a:extLst>
              <a:ext uri="{FF2B5EF4-FFF2-40B4-BE49-F238E27FC236}">
                <a16:creationId xmlns:a16="http://schemas.microsoft.com/office/drawing/2014/main" id="{EADA53CD-8FE8-E9D2-2964-868B771158D9}"/>
              </a:ext>
            </a:extLst>
          </p:cNvPr>
          <p:cNvGrpSpPr/>
          <p:nvPr/>
        </p:nvGrpSpPr>
        <p:grpSpPr>
          <a:xfrm>
            <a:off x="1184557" y="30975259"/>
            <a:ext cx="3259117" cy="3409277"/>
            <a:chOff x="1722834" y="14072366"/>
            <a:chExt cx="3259117" cy="3409277"/>
          </a:xfrm>
        </p:grpSpPr>
        <p:pic>
          <p:nvPicPr>
            <p:cNvPr id="18" name="Kép 17" descr="A képen fekete, monokróm, Téglalap, fekete-fehér látható&#10;&#10;Automatikusan generált leírás">
              <a:extLst>
                <a:ext uri="{FF2B5EF4-FFF2-40B4-BE49-F238E27FC236}">
                  <a16:creationId xmlns:a16="http://schemas.microsoft.com/office/drawing/2014/main" id="{04011FAE-8982-D33E-29EE-37C0D509DC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5" t="19558" r="78664" b="16095"/>
            <a:stretch/>
          </p:blipFill>
          <p:spPr>
            <a:xfrm>
              <a:off x="2782707" y="14241643"/>
              <a:ext cx="872836" cy="3240000"/>
            </a:xfrm>
            <a:prstGeom prst="rect">
              <a:avLst/>
            </a:prstGeom>
          </p:spPr>
        </p:pic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130381FA-AF9B-E4F1-03D4-BE82E9D9C6AB}"/>
                </a:ext>
              </a:extLst>
            </p:cNvPr>
            <p:cNvSpPr txBox="1"/>
            <p:nvPr/>
          </p:nvSpPr>
          <p:spPr>
            <a:xfrm>
              <a:off x="3608481" y="16020991"/>
              <a:ext cx="13734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>
                  <a:solidFill>
                    <a:srgbClr val="C00000"/>
                  </a:solidFill>
                </a:rPr>
                <a:t>- hSSB1</a:t>
              </a:r>
              <a:br>
                <a:rPr lang="hu-HU" sz="2000" b="1" dirty="0">
                  <a:solidFill>
                    <a:srgbClr val="C00000"/>
                  </a:solidFill>
                </a:rPr>
              </a:br>
              <a:r>
                <a:rPr lang="hu-HU" sz="2000" b="1" dirty="0">
                  <a:solidFill>
                    <a:srgbClr val="C00000"/>
                  </a:solidFill>
                </a:rPr>
                <a:t>  22,338 Da</a:t>
              </a:r>
              <a:endParaRPr lang="es-ES" sz="2000" b="1" dirty="0">
                <a:solidFill>
                  <a:srgbClr val="C00000"/>
                </a:solidFill>
              </a:endParaRPr>
            </a:p>
            <a:p>
              <a:endParaRPr lang="es-ES" sz="2400" dirty="0"/>
            </a:p>
          </p:txBody>
        </p:sp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C3D6172F-7F7D-2496-DF27-639853A0E185}"/>
                </a:ext>
              </a:extLst>
            </p:cNvPr>
            <p:cNvSpPr txBox="1"/>
            <p:nvPr/>
          </p:nvSpPr>
          <p:spPr>
            <a:xfrm>
              <a:off x="2276693" y="16669181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15 -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Szövegdoboz 38">
              <a:extLst>
                <a:ext uri="{FF2B5EF4-FFF2-40B4-BE49-F238E27FC236}">
                  <a16:creationId xmlns:a16="http://schemas.microsoft.com/office/drawing/2014/main" id="{CBE6C6B5-1EA9-AFA7-96A2-93FC0F86A79D}"/>
                </a:ext>
              </a:extLst>
            </p:cNvPr>
            <p:cNvSpPr txBox="1"/>
            <p:nvPr/>
          </p:nvSpPr>
          <p:spPr>
            <a:xfrm>
              <a:off x="2275097" y="1622047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25 -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zövegdoboz 40">
              <a:extLst>
                <a:ext uri="{FF2B5EF4-FFF2-40B4-BE49-F238E27FC236}">
                  <a16:creationId xmlns:a16="http://schemas.microsoft.com/office/drawing/2014/main" id="{4803E883-18FF-66DD-12E1-D1B924D15984}"/>
                </a:ext>
              </a:extLst>
            </p:cNvPr>
            <p:cNvSpPr txBox="1"/>
            <p:nvPr/>
          </p:nvSpPr>
          <p:spPr>
            <a:xfrm>
              <a:off x="2275097" y="15980824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35 -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BE488B19-7637-8D2A-4E5B-44B9D2562D72}"/>
                </a:ext>
              </a:extLst>
            </p:cNvPr>
            <p:cNvSpPr txBox="1"/>
            <p:nvPr/>
          </p:nvSpPr>
          <p:spPr>
            <a:xfrm>
              <a:off x="2282825" y="15571567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55 -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Szövegdoboz 42">
              <a:extLst>
                <a:ext uri="{FF2B5EF4-FFF2-40B4-BE49-F238E27FC236}">
                  <a16:creationId xmlns:a16="http://schemas.microsoft.com/office/drawing/2014/main" id="{8E9F77D4-7395-8CA1-1633-CE642ADE70BF}"/>
                </a:ext>
              </a:extLst>
            </p:cNvPr>
            <p:cNvSpPr txBox="1"/>
            <p:nvPr/>
          </p:nvSpPr>
          <p:spPr>
            <a:xfrm>
              <a:off x="1722834" y="14072366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Csoportba foglalás 76">
            <a:extLst>
              <a:ext uri="{FF2B5EF4-FFF2-40B4-BE49-F238E27FC236}">
                <a16:creationId xmlns:a16="http://schemas.microsoft.com/office/drawing/2014/main" id="{C6184DF5-9B51-5F03-8B91-FAA13F0A3B2C}"/>
              </a:ext>
            </a:extLst>
          </p:cNvPr>
          <p:cNvGrpSpPr/>
          <p:nvPr/>
        </p:nvGrpSpPr>
        <p:grpSpPr>
          <a:xfrm>
            <a:off x="682036" y="26652618"/>
            <a:ext cx="4703664" cy="3409745"/>
            <a:chOff x="7916848" y="14106698"/>
            <a:chExt cx="4703664" cy="3409745"/>
          </a:xfrm>
        </p:grpSpPr>
        <p:pic>
          <p:nvPicPr>
            <p:cNvPr id="49" name="Kép 48" descr="A képen fekete-fehér, monokróm látható&#10;&#10;Automatikusan generált leírás">
              <a:extLst>
                <a:ext uri="{FF2B5EF4-FFF2-40B4-BE49-F238E27FC236}">
                  <a16:creationId xmlns:a16="http://schemas.microsoft.com/office/drawing/2014/main" id="{0653D74B-CA7F-FD30-0A1E-ED95DEF829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4" t="25131" r="58630" b="17072"/>
            <a:stretch/>
          </p:blipFill>
          <p:spPr>
            <a:xfrm>
              <a:off x="8926411" y="14276443"/>
              <a:ext cx="2238554" cy="3240000"/>
            </a:xfrm>
            <a:prstGeom prst="rect">
              <a:avLst/>
            </a:prstGeom>
          </p:spPr>
        </p:pic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3482E3EC-765F-2D3E-F67B-15AF82ACF1A0}"/>
                </a:ext>
              </a:extLst>
            </p:cNvPr>
            <p:cNvSpPr txBox="1"/>
            <p:nvPr/>
          </p:nvSpPr>
          <p:spPr>
            <a:xfrm>
              <a:off x="11130066" y="16374715"/>
              <a:ext cx="14904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>
                  <a:solidFill>
                    <a:srgbClr val="C00000"/>
                  </a:solidFill>
                </a:rPr>
                <a:t>-  </a:t>
              </a:r>
              <a:r>
                <a:rPr lang="hu-HU" sz="2000" b="1" dirty="0" err="1">
                  <a:solidFill>
                    <a:srgbClr val="C00000"/>
                  </a:solidFill>
                </a:rPr>
                <a:t>EcSSB</a:t>
              </a:r>
              <a:br>
                <a:rPr lang="hu-HU" sz="2000" b="1" dirty="0">
                  <a:solidFill>
                    <a:srgbClr val="C00000"/>
                  </a:solidFill>
                </a:rPr>
              </a:br>
              <a:r>
                <a:rPr lang="hu-HU" sz="2000" b="1" dirty="0">
                  <a:solidFill>
                    <a:srgbClr val="C00000"/>
                  </a:solidFill>
                </a:rPr>
                <a:t>   18,975 Da</a:t>
              </a:r>
              <a:endParaRPr lang="es-E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EFD706E3-6285-7288-A3E3-5C962A281523}"/>
                </a:ext>
              </a:extLst>
            </p:cNvPr>
            <p:cNvSpPr txBox="1"/>
            <p:nvPr/>
          </p:nvSpPr>
          <p:spPr>
            <a:xfrm>
              <a:off x="7916848" y="14106698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Szövegdoboz 70">
              <a:extLst>
                <a:ext uri="{FF2B5EF4-FFF2-40B4-BE49-F238E27FC236}">
                  <a16:creationId xmlns:a16="http://schemas.microsoft.com/office/drawing/2014/main" id="{909B2B26-3000-29D5-DE4E-D314C21330DA}"/>
                </a:ext>
              </a:extLst>
            </p:cNvPr>
            <p:cNvSpPr txBox="1"/>
            <p:nvPr/>
          </p:nvSpPr>
          <p:spPr>
            <a:xfrm>
              <a:off x="8392540" y="16560502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15 -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Szövegdoboz 71">
              <a:extLst>
                <a:ext uri="{FF2B5EF4-FFF2-40B4-BE49-F238E27FC236}">
                  <a16:creationId xmlns:a16="http://schemas.microsoft.com/office/drawing/2014/main" id="{F4A72FF7-883A-2A5D-DB0F-37D7AF0A79DF}"/>
                </a:ext>
              </a:extLst>
            </p:cNvPr>
            <p:cNvSpPr txBox="1"/>
            <p:nvPr/>
          </p:nvSpPr>
          <p:spPr>
            <a:xfrm>
              <a:off x="8392540" y="16155685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25 -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Szövegdoboz 72">
              <a:extLst>
                <a:ext uri="{FF2B5EF4-FFF2-40B4-BE49-F238E27FC236}">
                  <a16:creationId xmlns:a16="http://schemas.microsoft.com/office/drawing/2014/main" id="{06435E75-821C-4098-71F8-951736E208C7}"/>
                </a:ext>
              </a:extLst>
            </p:cNvPr>
            <p:cNvSpPr txBox="1"/>
            <p:nvPr/>
          </p:nvSpPr>
          <p:spPr>
            <a:xfrm>
              <a:off x="8392540" y="15939077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dirty="0">
                  <a:latin typeface="Arial" panose="020B0604020202020204" pitchFamily="34" charset="0"/>
                  <a:cs typeface="Arial" panose="020B0604020202020204" pitchFamily="34" charset="0"/>
                </a:rPr>
                <a:t>35 - </a:t>
              </a:r>
              <a:endParaRPr lang="es-E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C6A9697A-9E03-165F-FEBB-4DEEABC39AD7}"/>
              </a:ext>
            </a:extLst>
          </p:cNvPr>
          <p:cNvSpPr txBox="1"/>
          <p:nvPr/>
        </p:nvSpPr>
        <p:spPr>
          <a:xfrm>
            <a:off x="5366724" y="26547325"/>
            <a:ext cx="4835875" cy="5170646"/>
          </a:xfrm>
          <a:custGeom>
            <a:avLst/>
            <a:gdLst>
              <a:gd name="connsiteX0" fmla="*/ 0 w 4835875"/>
              <a:gd name="connsiteY0" fmla="*/ 0 h 5170646"/>
              <a:gd name="connsiteX1" fmla="*/ 440602 w 4835875"/>
              <a:gd name="connsiteY1" fmla="*/ 0 h 5170646"/>
              <a:gd name="connsiteX2" fmla="*/ 929563 w 4835875"/>
              <a:gd name="connsiteY2" fmla="*/ 0 h 5170646"/>
              <a:gd name="connsiteX3" fmla="*/ 1418523 w 4835875"/>
              <a:gd name="connsiteY3" fmla="*/ 0 h 5170646"/>
              <a:gd name="connsiteX4" fmla="*/ 1859125 w 4835875"/>
              <a:gd name="connsiteY4" fmla="*/ 0 h 5170646"/>
              <a:gd name="connsiteX5" fmla="*/ 2396445 w 4835875"/>
              <a:gd name="connsiteY5" fmla="*/ 0 h 5170646"/>
              <a:gd name="connsiteX6" fmla="*/ 2933764 w 4835875"/>
              <a:gd name="connsiteY6" fmla="*/ 0 h 5170646"/>
              <a:gd name="connsiteX7" fmla="*/ 3374366 w 4835875"/>
              <a:gd name="connsiteY7" fmla="*/ 0 h 5170646"/>
              <a:gd name="connsiteX8" fmla="*/ 3911686 w 4835875"/>
              <a:gd name="connsiteY8" fmla="*/ 0 h 5170646"/>
              <a:gd name="connsiteX9" fmla="*/ 4835875 w 4835875"/>
              <a:gd name="connsiteY9" fmla="*/ 0 h 5170646"/>
              <a:gd name="connsiteX10" fmla="*/ 4835875 w 4835875"/>
              <a:gd name="connsiteY10" fmla="*/ 419397 h 5170646"/>
              <a:gd name="connsiteX11" fmla="*/ 4835875 w 4835875"/>
              <a:gd name="connsiteY11" fmla="*/ 1045620 h 5170646"/>
              <a:gd name="connsiteX12" fmla="*/ 4835875 w 4835875"/>
              <a:gd name="connsiteY12" fmla="*/ 1723549 h 5170646"/>
              <a:gd name="connsiteX13" fmla="*/ 4835875 w 4835875"/>
              <a:gd name="connsiteY13" fmla="*/ 2298065 h 5170646"/>
              <a:gd name="connsiteX14" fmla="*/ 4835875 w 4835875"/>
              <a:gd name="connsiteY14" fmla="*/ 2717462 h 5170646"/>
              <a:gd name="connsiteX15" fmla="*/ 4835875 w 4835875"/>
              <a:gd name="connsiteY15" fmla="*/ 3240271 h 5170646"/>
              <a:gd name="connsiteX16" fmla="*/ 4835875 w 4835875"/>
              <a:gd name="connsiteY16" fmla="*/ 3866494 h 5170646"/>
              <a:gd name="connsiteX17" fmla="*/ 4835875 w 4835875"/>
              <a:gd name="connsiteY17" fmla="*/ 4441010 h 5170646"/>
              <a:gd name="connsiteX18" fmla="*/ 4835875 w 4835875"/>
              <a:gd name="connsiteY18" fmla="*/ 5170646 h 5170646"/>
              <a:gd name="connsiteX19" fmla="*/ 4250197 w 4835875"/>
              <a:gd name="connsiteY19" fmla="*/ 5170646 h 5170646"/>
              <a:gd name="connsiteX20" fmla="*/ 3712877 w 4835875"/>
              <a:gd name="connsiteY20" fmla="*/ 5170646 h 5170646"/>
              <a:gd name="connsiteX21" fmla="*/ 3223917 w 4835875"/>
              <a:gd name="connsiteY21" fmla="*/ 5170646 h 5170646"/>
              <a:gd name="connsiteX22" fmla="*/ 2831673 w 4835875"/>
              <a:gd name="connsiteY22" fmla="*/ 5170646 h 5170646"/>
              <a:gd name="connsiteX23" fmla="*/ 2197637 w 4835875"/>
              <a:gd name="connsiteY23" fmla="*/ 5170646 h 5170646"/>
              <a:gd name="connsiteX24" fmla="*/ 1757035 w 4835875"/>
              <a:gd name="connsiteY24" fmla="*/ 5170646 h 5170646"/>
              <a:gd name="connsiteX25" fmla="*/ 1171356 w 4835875"/>
              <a:gd name="connsiteY25" fmla="*/ 5170646 h 5170646"/>
              <a:gd name="connsiteX26" fmla="*/ 634037 w 4835875"/>
              <a:gd name="connsiteY26" fmla="*/ 5170646 h 5170646"/>
              <a:gd name="connsiteX27" fmla="*/ 0 w 4835875"/>
              <a:gd name="connsiteY27" fmla="*/ 5170646 h 5170646"/>
              <a:gd name="connsiteX28" fmla="*/ 0 w 4835875"/>
              <a:gd name="connsiteY28" fmla="*/ 4492717 h 5170646"/>
              <a:gd name="connsiteX29" fmla="*/ 0 w 4835875"/>
              <a:gd name="connsiteY29" fmla="*/ 3814788 h 5170646"/>
              <a:gd name="connsiteX30" fmla="*/ 0 w 4835875"/>
              <a:gd name="connsiteY30" fmla="*/ 3188565 h 5170646"/>
              <a:gd name="connsiteX31" fmla="*/ 0 w 4835875"/>
              <a:gd name="connsiteY31" fmla="*/ 2665755 h 5170646"/>
              <a:gd name="connsiteX32" fmla="*/ 0 w 4835875"/>
              <a:gd name="connsiteY32" fmla="*/ 2194652 h 5170646"/>
              <a:gd name="connsiteX33" fmla="*/ 0 w 4835875"/>
              <a:gd name="connsiteY33" fmla="*/ 1775255 h 5170646"/>
              <a:gd name="connsiteX34" fmla="*/ 0 w 4835875"/>
              <a:gd name="connsiteY34" fmla="*/ 1097326 h 5170646"/>
              <a:gd name="connsiteX35" fmla="*/ 0 w 4835875"/>
              <a:gd name="connsiteY35" fmla="*/ 574516 h 5170646"/>
              <a:gd name="connsiteX36" fmla="*/ 0 w 4835875"/>
              <a:gd name="connsiteY36" fmla="*/ 0 h 5170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35875" h="5170646" fill="none" extrusionOk="0">
                <a:moveTo>
                  <a:pt x="0" y="0"/>
                </a:moveTo>
                <a:cubicBezTo>
                  <a:pt x="178557" y="-52403"/>
                  <a:pt x="300092" y="23870"/>
                  <a:pt x="440602" y="0"/>
                </a:cubicBezTo>
                <a:cubicBezTo>
                  <a:pt x="581112" y="-23870"/>
                  <a:pt x="736683" y="2856"/>
                  <a:pt x="929563" y="0"/>
                </a:cubicBezTo>
                <a:cubicBezTo>
                  <a:pt x="1122443" y="-2856"/>
                  <a:pt x="1277627" y="26803"/>
                  <a:pt x="1418523" y="0"/>
                </a:cubicBezTo>
                <a:cubicBezTo>
                  <a:pt x="1559419" y="-26803"/>
                  <a:pt x="1661318" y="905"/>
                  <a:pt x="1859125" y="0"/>
                </a:cubicBezTo>
                <a:cubicBezTo>
                  <a:pt x="2056932" y="-905"/>
                  <a:pt x="2172924" y="20322"/>
                  <a:pt x="2396445" y="0"/>
                </a:cubicBezTo>
                <a:cubicBezTo>
                  <a:pt x="2619966" y="-20322"/>
                  <a:pt x="2723690" y="62325"/>
                  <a:pt x="2933764" y="0"/>
                </a:cubicBezTo>
                <a:cubicBezTo>
                  <a:pt x="3143838" y="-62325"/>
                  <a:pt x="3237351" y="51564"/>
                  <a:pt x="3374366" y="0"/>
                </a:cubicBezTo>
                <a:cubicBezTo>
                  <a:pt x="3511381" y="-51564"/>
                  <a:pt x="3678539" y="62156"/>
                  <a:pt x="3911686" y="0"/>
                </a:cubicBezTo>
                <a:cubicBezTo>
                  <a:pt x="4144833" y="-62156"/>
                  <a:pt x="4623406" y="59939"/>
                  <a:pt x="4835875" y="0"/>
                </a:cubicBezTo>
                <a:cubicBezTo>
                  <a:pt x="4884582" y="198078"/>
                  <a:pt x="4832905" y="235945"/>
                  <a:pt x="4835875" y="419397"/>
                </a:cubicBezTo>
                <a:cubicBezTo>
                  <a:pt x="4838845" y="602849"/>
                  <a:pt x="4808528" y="874548"/>
                  <a:pt x="4835875" y="1045620"/>
                </a:cubicBezTo>
                <a:cubicBezTo>
                  <a:pt x="4863222" y="1216692"/>
                  <a:pt x="4774028" y="1407177"/>
                  <a:pt x="4835875" y="1723549"/>
                </a:cubicBezTo>
                <a:cubicBezTo>
                  <a:pt x="4897722" y="2039921"/>
                  <a:pt x="4776785" y="2149841"/>
                  <a:pt x="4835875" y="2298065"/>
                </a:cubicBezTo>
                <a:cubicBezTo>
                  <a:pt x="4894965" y="2446289"/>
                  <a:pt x="4833597" y="2583369"/>
                  <a:pt x="4835875" y="2717462"/>
                </a:cubicBezTo>
                <a:cubicBezTo>
                  <a:pt x="4838153" y="2851555"/>
                  <a:pt x="4776988" y="3078982"/>
                  <a:pt x="4835875" y="3240271"/>
                </a:cubicBezTo>
                <a:cubicBezTo>
                  <a:pt x="4894762" y="3401560"/>
                  <a:pt x="4814671" y="3706561"/>
                  <a:pt x="4835875" y="3866494"/>
                </a:cubicBezTo>
                <a:cubicBezTo>
                  <a:pt x="4857079" y="4026427"/>
                  <a:pt x="4812910" y="4248324"/>
                  <a:pt x="4835875" y="4441010"/>
                </a:cubicBezTo>
                <a:cubicBezTo>
                  <a:pt x="4858840" y="4633696"/>
                  <a:pt x="4779676" y="4945780"/>
                  <a:pt x="4835875" y="5170646"/>
                </a:cubicBezTo>
                <a:cubicBezTo>
                  <a:pt x="4717214" y="5187146"/>
                  <a:pt x="4492559" y="5150877"/>
                  <a:pt x="4250197" y="5170646"/>
                </a:cubicBezTo>
                <a:cubicBezTo>
                  <a:pt x="4007835" y="5190415"/>
                  <a:pt x="3900961" y="5148939"/>
                  <a:pt x="3712877" y="5170646"/>
                </a:cubicBezTo>
                <a:cubicBezTo>
                  <a:pt x="3524793" y="5192353"/>
                  <a:pt x="3425865" y="5146838"/>
                  <a:pt x="3223917" y="5170646"/>
                </a:cubicBezTo>
                <a:cubicBezTo>
                  <a:pt x="3021969" y="5194454"/>
                  <a:pt x="2991892" y="5125679"/>
                  <a:pt x="2831673" y="5170646"/>
                </a:cubicBezTo>
                <a:cubicBezTo>
                  <a:pt x="2671454" y="5215613"/>
                  <a:pt x="2469483" y="5141829"/>
                  <a:pt x="2197637" y="5170646"/>
                </a:cubicBezTo>
                <a:cubicBezTo>
                  <a:pt x="1925791" y="5199463"/>
                  <a:pt x="1919264" y="5130071"/>
                  <a:pt x="1757035" y="5170646"/>
                </a:cubicBezTo>
                <a:cubicBezTo>
                  <a:pt x="1594806" y="5211221"/>
                  <a:pt x="1314708" y="5113897"/>
                  <a:pt x="1171356" y="5170646"/>
                </a:cubicBezTo>
                <a:cubicBezTo>
                  <a:pt x="1028004" y="5227395"/>
                  <a:pt x="812489" y="5143903"/>
                  <a:pt x="634037" y="5170646"/>
                </a:cubicBezTo>
                <a:cubicBezTo>
                  <a:pt x="455585" y="5197389"/>
                  <a:pt x="303018" y="5110251"/>
                  <a:pt x="0" y="5170646"/>
                </a:cubicBezTo>
                <a:cubicBezTo>
                  <a:pt x="-62878" y="4866384"/>
                  <a:pt x="16614" y="4670916"/>
                  <a:pt x="0" y="4492717"/>
                </a:cubicBezTo>
                <a:cubicBezTo>
                  <a:pt x="-16614" y="4314518"/>
                  <a:pt x="49390" y="4125629"/>
                  <a:pt x="0" y="3814788"/>
                </a:cubicBezTo>
                <a:cubicBezTo>
                  <a:pt x="-49390" y="3503947"/>
                  <a:pt x="39679" y="3491207"/>
                  <a:pt x="0" y="3188565"/>
                </a:cubicBezTo>
                <a:cubicBezTo>
                  <a:pt x="-39679" y="2885923"/>
                  <a:pt x="11857" y="2803529"/>
                  <a:pt x="0" y="2665755"/>
                </a:cubicBezTo>
                <a:cubicBezTo>
                  <a:pt x="-11857" y="2527981"/>
                  <a:pt x="29796" y="2299148"/>
                  <a:pt x="0" y="2194652"/>
                </a:cubicBezTo>
                <a:cubicBezTo>
                  <a:pt x="-29796" y="2090156"/>
                  <a:pt x="27321" y="1942850"/>
                  <a:pt x="0" y="1775255"/>
                </a:cubicBezTo>
                <a:cubicBezTo>
                  <a:pt x="-27321" y="1607660"/>
                  <a:pt x="11540" y="1359875"/>
                  <a:pt x="0" y="1097326"/>
                </a:cubicBezTo>
                <a:cubicBezTo>
                  <a:pt x="-11540" y="834777"/>
                  <a:pt x="60955" y="721577"/>
                  <a:pt x="0" y="574516"/>
                </a:cubicBezTo>
                <a:cubicBezTo>
                  <a:pt x="-60955" y="427455"/>
                  <a:pt x="12347" y="151359"/>
                  <a:pt x="0" y="0"/>
                </a:cubicBezTo>
                <a:close/>
              </a:path>
              <a:path w="4835875" h="5170646" stroke="0" extrusionOk="0">
                <a:moveTo>
                  <a:pt x="0" y="0"/>
                </a:moveTo>
                <a:cubicBezTo>
                  <a:pt x="258041" y="-36314"/>
                  <a:pt x="428286" y="19133"/>
                  <a:pt x="537319" y="0"/>
                </a:cubicBezTo>
                <a:cubicBezTo>
                  <a:pt x="646352" y="-19133"/>
                  <a:pt x="947890" y="4237"/>
                  <a:pt x="1171356" y="0"/>
                </a:cubicBezTo>
                <a:cubicBezTo>
                  <a:pt x="1394822" y="-4237"/>
                  <a:pt x="1564616" y="46611"/>
                  <a:pt x="1708676" y="0"/>
                </a:cubicBezTo>
                <a:cubicBezTo>
                  <a:pt x="1852736" y="-46611"/>
                  <a:pt x="2161685" y="55545"/>
                  <a:pt x="2294354" y="0"/>
                </a:cubicBezTo>
                <a:cubicBezTo>
                  <a:pt x="2427023" y="-55545"/>
                  <a:pt x="2572138" y="57697"/>
                  <a:pt x="2783315" y="0"/>
                </a:cubicBezTo>
                <a:cubicBezTo>
                  <a:pt x="2994492" y="-57697"/>
                  <a:pt x="3169443" y="3033"/>
                  <a:pt x="3272275" y="0"/>
                </a:cubicBezTo>
                <a:cubicBezTo>
                  <a:pt x="3375107" y="-3033"/>
                  <a:pt x="3652272" y="38344"/>
                  <a:pt x="3761236" y="0"/>
                </a:cubicBezTo>
                <a:cubicBezTo>
                  <a:pt x="3870200" y="-38344"/>
                  <a:pt x="4185821" y="31662"/>
                  <a:pt x="4346914" y="0"/>
                </a:cubicBezTo>
                <a:cubicBezTo>
                  <a:pt x="4508007" y="-31662"/>
                  <a:pt x="4613027" y="55858"/>
                  <a:pt x="4835875" y="0"/>
                </a:cubicBezTo>
                <a:cubicBezTo>
                  <a:pt x="4841185" y="197347"/>
                  <a:pt x="4787676" y="315030"/>
                  <a:pt x="4835875" y="419397"/>
                </a:cubicBezTo>
                <a:cubicBezTo>
                  <a:pt x="4884074" y="523764"/>
                  <a:pt x="4799012" y="771714"/>
                  <a:pt x="4835875" y="942207"/>
                </a:cubicBezTo>
                <a:cubicBezTo>
                  <a:pt x="4872738" y="1112700"/>
                  <a:pt x="4792999" y="1243346"/>
                  <a:pt x="4835875" y="1361603"/>
                </a:cubicBezTo>
                <a:cubicBezTo>
                  <a:pt x="4878751" y="1479860"/>
                  <a:pt x="4766366" y="1761006"/>
                  <a:pt x="4835875" y="2039533"/>
                </a:cubicBezTo>
                <a:cubicBezTo>
                  <a:pt x="4905384" y="2318060"/>
                  <a:pt x="4825725" y="2536356"/>
                  <a:pt x="4835875" y="2717462"/>
                </a:cubicBezTo>
                <a:cubicBezTo>
                  <a:pt x="4846025" y="2898568"/>
                  <a:pt x="4795394" y="3095917"/>
                  <a:pt x="4835875" y="3240271"/>
                </a:cubicBezTo>
                <a:cubicBezTo>
                  <a:pt x="4876356" y="3384625"/>
                  <a:pt x="4821831" y="3462367"/>
                  <a:pt x="4835875" y="3659668"/>
                </a:cubicBezTo>
                <a:cubicBezTo>
                  <a:pt x="4849919" y="3856969"/>
                  <a:pt x="4820113" y="4101184"/>
                  <a:pt x="4835875" y="4285891"/>
                </a:cubicBezTo>
                <a:cubicBezTo>
                  <a:pt x="4851637" y="4470598"/>
                  <a:pt x="4782920" y="4758066"/>
                  <a:pt x="4835875" y="5170646"/>
                </a:cubicBezTo>
                <a:cubicBezTo>
                  <a:pt x="4735077" y="5185645"/>
                  <a:pt x="4538673" y="5130743"/>
                  <a:pt x="4443632" y="5170646"/>
                </a:cubicBezTo>
                <a:cubicBezTo>
                  <a:pt x="4348591" y="5210549"/>
                  <a:pt x="4070058" y="5141282"/>
                  <a:pt x="3809595" y="5170646"/>
                </a:cubicBezTo>
                <a:cubicBezTo>
                  <a:pt x="3549132" y="5200010"/>
                  <a:pt x="3493387" y="5149779"/>
                  <a:pt x="3320634" y="5170646"/>
                </a:cubicBezTo>
                <a:cubicBezTo>
                  <a:pt x="3147881" y="5191513"/>
                  <a:pt x="2983317" y="5122277"/>
                  <a:pt x="2783315" y="5170646"/>
                </a:cubicBezTo>
                <a:cubicBezTo>
                  <a:pt x="2583313" y="5219015"/>
                  <a:pt x="2531037" y="5149615"/>
                  <a:pt x="2342713" y="5170646"/>
                </a:cubicBezTo>
                <a:cubicBezTo>
                  <a:pt x="2154389" y="5191677"/>
                  <a:pt x="1990375" y="5154572"/>
                  <a:pt x="1805393" y="5170646"/>
                </a:cubicBezTo>
                <a:cubicBezTo>
                  <a:pt x="1620411" y="5186720"/>
                  <a:pt x="1517261" y="5126979"/>
                  <a:pt x="1413150" y="5170646"/>
                </a:cubicBezTo>
                <a:cubicBezTo>
                  <a:pt x="1309039" y="5214313"/>
                  <a:pt x="1148554" y="5134304"/>
                  <a:pt x="972548" y="5170646"/>
                </a:cubicBezTo>
                <a:cubicBezTo>
                  <a:pt x="796542" y="5206988"/>
                  <a:pt x="247549" y="5102988"/>
                  <a:pt x="0" y="5170646"/>
                </a:cubicBezTo>
                <a:cubicBezTo>
                  <a:pt x="-22119" y="5016494"/>
                  <a:pt x="13463" y="4841676"/>
                  <a:pt x="0" y="4647836"/>
                </a:cubicBezTo>
                <a:cubicBezTo>
                  <a:pt x="-13463" y="4453996"/>
                  <a:pt x="16400" y="4221873"/>
                  <a:pt x="0" y="4073320"/>
                </a:cubicBezTo>
                <a:cubicBezTo>
                  <a:pt x="-16400" y="3924767"/>
                  <a:pt x="47700" y="3675597"/>
                  <a:pt x="0" y="3550510"/>
                </a:cubicBezTo>
                <a:cubicBezTo>
                  <a:pt x="-47700" y="3425423"/>
                  <a:pt x="33932" y="3330201"/>
                  <a:pt x="0" y="3131113"/>
                </a:cubicBezTo>
                <a:cubicBezTo>
                  <a:pt x="-33932" y="2932025"/>
                  <a:pt x="41622" y="2739479"/>
                  <a:pt x="0" y="2504891"/>
                </a:cubicBezTo>
                <a:cubicBezTo>
                  <a:pt x="-41622" y="2270303"/>
                  <a:pt x="39133" y="2143419"/>
                  <a:pt x="0" y="1982081"/>
                </a:cubicBezTo>
                <a:cubicBezTo>
                  <a:pt x="-39133" y="1820743"/>
                  <a:pt x="40638" y="1518874"/>
                  <a:pt x="0" y="1304152"/>
                </a:cubicBezTo>
                <a:cubicBezTo>
                  <a:pt x="-40638" y="1089430"/>
                  <a:pt x="14371" y="1086306"/>
                  <a:pt x="0" y="884755"/>
                </a:cubicBezTo>
                <a:cubicBezTo>
                  <a:pt x="-14371" y="683204"/>
                  <a:pt x="30221" y="35725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4629206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hu-HU" sz="3000" dirty="0"/>
              <a:t>Az </a:t>
            </a:r>
            <a:r>
              <a:rPr lang="hu-HU" sz="3000" dirty="0" err="1"/>
              <a:t>EcSSB</a:t>
            </a:r>
            <a:r>
              <a:rPr lang="hu-HU" sz="3000" dirty="0"/>
              <a:t>-t tartalmazó fehérjeoldat </a:t>
            </a:r>
            <a:r>
              <a:rPr lang="hu-HU" sz="3000" dirty="0" err="1"/>
              <a:t>turbiditása</a:t>
            </a:r>
            <a:r>
              <a:rPr lang="hu-HU" sz="3000" dirty="0"/>
              <a:t> a cseppképződés hatására megnő, tehát kevésbé átlátszó, mint az </a:t>
            </a:r>
            <a:r>
              <a:rPr lang="hu-HU" sz="3000" dirty="0" err="1"/>
              <a:t>EcSSB</a:t>
            </a:r>
            <a:r>
              <a:rPr lang="hu-HU" sz="3000" dirty="0"/>
              <a:t> nélküli oldat. Ebből következtethetünk a cseppképződésre a magasabb </a:t>
            </a:r>
            <a:r>
              <a:rPr lang="hu-HU" sz="3000" dirty="0" err="1"/>
              <a:t>turbiditású</a:t>
            </a:r>
            <a:r>
              <a:rPr lang="hu-HU" sz="3000" dirty="0"/>
              <a:t> oldatnál. LLPS </a:t>
            </a:r>
            <a:r>
              <a:rPr lang="hu-HU" sz="3000" dirty="0" err="1"/>
              <a:t>átemenetre</a:t>
            </a:r>
            <a:r>
              <a:rPr lang="hu-HU" sz="3000" dirty="0"/>
              <a:t> nem képes fehérjék az oldat </a:t>
            </a:r>
            <a:r>
              <a:rPr lang="hu-HU" sz="3000" dirty="0" err="1"/>
              <a:t>turbiditását</a:t>
            </a:r>
            <a:r>
              <a:rPr lang="hu-HU" sz="3000" dirty="0"/>
              <a:t> nem változtatják meg.</a:t>
            </a:r>
          </a:p>
        </p:txBody>
      </p:sp>
      <p:pic>
        <p:nvPicPr>
          <p:cNvPr id="80" name="Kép 79">
            <a:extLst>
              <a:ext uri="{FF2B5EF4-FFF2-40B4-BE49-F238E27FC236}">
                <a16:creationId xmlns:a16="http://schemas.microsoft.com/office/drawing/2014/main" id="{618AAA98-2D56-95CB-9EF5-56EDBC44E7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59"/>
          <a:stretch/>
        </p:blipFill>
        <p:spPr>
          <a:xfrm>
            <a:off x="11230198" y="15496381"/>
            <a:ext cx="5137788" cy="3838348"/>
          </a:xfrm>
          <a:prstGeom prst="rect">
            <a:avLst/>
          </a:prstGeom>
        </p:spPr>
      </p:pic>
      <p:sp>
        <p:nvSpPr>
          <p:cNvPr id="84" name="Szövegdoboz 83">
            <a:extLst>
              <a:ext uri="{FF2B5EF4-FFF2-40B4-BE49-F238E27FC236}">
                <a16:creationId xmlns:a16="http://schemas.microsoft.com/office/drawing/2014/main" id="{567962F8-E02A-E47E-E46C-82AE366B719E}"/>
              </a:ext>
            </a:extLst>
          </p:cNvPr>
          <p:cNvSpPr txBox="1"/>
          <p:nvPr/>
        </p:nvSpPr>
        <p:spPr>
          <a:xfrm>
            <a:off x="21804689" y="8302840"/>
            <a:ext cx="7039691" cy="5524589"/>
          </a:xfrm>
          <a:custGeom>
            <a:avLst/>
            <a:gdLst>
              <a:gd name="connsiteX0" fmla="*/ 0 w 7039691"/>
              <a:gd name="connsiteY0" fmla="*/ 0 h 5524589"/>
              <a:gd name="connsiteX1" fmla="*/ 375450 w 7039691"/>
              <a:gd name="connsiteY1" fmla="*/ 0 h 5524589"/>
              <a:gd name="connsiteX2" fmla="*/ 750900 w 7039691"/>
              <a:gd name="connsiteY2" fmla="*/ 0 h 5524589"/>
              <a:gd name="connsiteX3" fmla="*/ 1126351 w 7039691"/>
              <a:gd name="connsiteY3" fmla="*/ 0 h 5524589"/>
              <a:gd name="connsiteX4" fmla="*/ 1642595 w 7039691"/>
              <a:gd name="connsiteY4" fmla="*/ 0 h 5524589"/>
              <a:gd name="connsiteX5" fmla="*/ 2018045 w 7039691"/>
              <a:gd name="connsiteY5" fmla="*/ 0 h 5524589"/>
              <a:gd name="connsiteX6" fmla="*/ 2675083 w 7039691"/>
              <a:gd name="connsiteY6" fmla="*/ 0 h 5524589"/>
              <a:gd name="connsiteX7" fmla="*/ 3050533 w 7039691"/>
              <a:gd name="connsiteY7" fmla="*/ 0 h 5524589"/>
              <a:gd name="connsiteX8" fmla="*/ 3777968 w 7039691"/>
              <a:gd name="connsiteY8" fmla="*/ 0 h 5524589"/>
              <a:gd name="connsiteX9" fmla="*/ 4223815 w 7039691"/>
              <a:gd name="connsiteY9" fmla="*/ 0 h 5524589"/>
              <a:gd name="connsiteX10" fmla="*/ 4669662 w 7039691"/>
              <a:gd name="connsiteY10" fmla="*/ 0 h 5524589"/>
              <a:gd name="connsiteX11" fmla="*/ 5185906 w 7039691"/>
              <a:gd name="connsiteY11" fmla="*/ 0 h 5524589"/>
              <a:gd name="connsiteX12" fmla="*/ 5842944 w 7039691"/>
              <a:gd name="connsiteY12" fmla="*/ 0 h 5524589"/>
              <a:gd name="connsiteX13" fmla="*/ 6429584 w 7039691"/>
              <a:gd name="connsiteY13" fmla="*/ 0 h 5524589"/>
              <a:gd name="connsiteX14" fmla="*/ 7039691 w 7039691"/>
              <a:gd name="connsiteY14" fmla="*/ 0 h 5524589"/>
              <a:gd name="connsiteX15" fmla="*/ 7039691 w 7039691"/>
              <a:gd name="connsiteY15" fmla="*/ 607705 h 5524589"/>
              <a:gd name="connsiteX16" fmla="*/ 7039691 w 7039691"/>
              <a:gd name="connsiteY16" fmla="*/ 1104918 h 5524589"/>
              <a:gd name="connsiteX17" fmla="*/ 7039691 w 7039691"/>
              <a:gd name="connsiteY17" fmla="*/ 1602131 h 5524589"/>
              <a:gd name="connsiteX18" fmla="*/ 7039691 w 7039691"/>
              <a:gd name="connsiteY18" fmla="*/ 2044098 h 5524589"/>
              <a:gd name="connsiteX19" fmla="*/ 7039691 w 7039691"/>
              <a:gd name="connsiteY19" fmla="*/ 2651803 h 5524589"/>
              <a:gd name="connsiteX20" fmla="*/ 7039691 w 7039691"/>
              <a:gd name="connsiteY20" fmla="*/ 3259508 h 5524589"/>
              <a:gd name="connsiteX21" fmla="*/ 7039691 w 7039691"/>
              <a:gd name="connsiteY21" fmla="*/ 3867212 h 5524589"/>
              <a:gd name="connsiteX22" fmla="*/ 7039691 w 7039691"/>
              <a:gd name="connsiteY22" fmla="*/ 4474917 h 5524589"/>
              <a:gd name="connsiteX23" fmla="*/ 7039691 w 7039691"/>
              <a:gd name="connsiteY23" fmla="*/ 5027376 h 5524589"/>
              <a:gd name="connsiteX24" fmla="*/ 7039691 w 7039691"/>
              <a:gd name="connsiteY24" fmla="*/ 5524589 h 5524589"/>
              <a:gd name="connsiteX25" fmla="*/ 6453050 w 7039691"/>
              <a:gd name="connsiteY25" fmla="*/ 5524589 h 5524589"/>
              <a:gd name="connsiteX26" fmla="*/ 5936806 w 7039691"/>
              <a:gd name="connsiteY26" fmla="*/ 5524589 h 5524589"/>
              <a:gd name="connsiteX27" fmla="*/ 5209371 w 7039691"/>
              <a:gd name="connsiteY27" fmla="*/ 5524589 h 5524589"/>
              <a:gd name="connsiteX28" fmla="*/ 4833921 w 7039691"/>
              <a:gd name="connsiteY28" fmla="*/ 5524589 h 5524589"/>
              <a:gd name="connsiteX29" fmla="*/ 4247280 w 7039691"/>
              <a:gd name="connsiteY29" fmla="*/ 5524589 h 5524589"/>
              <a:gd name="connsiteX30" fmla="*/ 3871830 w 7039691"/>
              <a:gd name="connsiteY30" fmla="*/ 5524589 h 5524589"/>
              <a:gd name="connsiteX31" fmla="*/ 3355586 w 7039691"/>
              <a:gd name="connsiteY31" fmla="*/ 5524589 h 5524589"/>
              <a:gd name="connsiteX32" fmla="*/ 2768945 w 7039691"/>
              <a:gd name="connsiteY32" fmla="*/ 5524589 h 5524589"/>
              <a:gd name="connsiteX33" fmla="*/ 2252701 w 7039691"/>
              <a:gd name="connsiteY33" fmla="*/ 5524589 h 5524589"/>
              <a:gd name="connsiteX34" fmla="*/ 1595663 w 7039691"/>
              <a:gd name="connsiteY34" fmla="*/ 5524589 h 5524589"/>
              <a:gd name="connsiteX35" fmla="*/ 1220213 w 7039691"/>
              <a:gd name="connsiteY35" fmla="*/ 5524589 h 5524589"/>
              <a:gd name="connsiteX36" fmla="*/ 703969 w 7039691"/>
              <a:gd name="connsiteY36" fmla="*/ 5524589 h 5524589"/>
              <a:gd name="connsiteX37" fmla="*/ 0 w 7039691"/>
              <a:gd name="connsiteY37" fmla="*/ 5524589 h 5524589"/>
              <a:gd name="connsiteX38" fmla="*/ 0 w 7039691"/>
              <a:gd name="connsiteY38" fmla="*/ 5082622 h 5524589"/>
              <a:gd name="connsiteX39" fmla="*/ 0 w 7039691"/>
              <a:gd name="connsiteY39" fmla="*/ 4474917 h 5524589"/>
              <a:gd name="connsiteX40" fmla="*/ 0 w 7039691"/>
              <a:gd name="connsiteY40" fmla="*/ 4032950 h 5524589"/>
              <a:gd name="connsiteX41" fmla="*/ 0 w 7039691"/>
              <a:gd name="connsiteY41" fmla="*/ 3480491 h 5524589"/>
              <a:gd name="connsiteX42" fmla="*/ 0 w 7039691"/>
              <a:gd name="connsiteY42" fmla="*/ 3093770 h 5524589"/>
              <a:gd name="connsiteX43" fmla="*/ 0 w 7039691"/>
              <a:gd name="connsiteY43" fmla="*/ 2430819 h 5524589"/>
              <a:gd name="connsiteX44" fmla="*/ 0 w 7039691"/>
              <a:gd name="connsiteY44" fmla="*/ 1823114 h 5524589"/>
              <a:gd name="connsiteX45" fmla="*/ 0 w 7039691"/>
              <a:gd name="connsiteY45" fmla="*/ 1436393 h 5524589"/>
              <a:gd name="connsiteX46" fmla="*/ 0 w 7039691"/>
              <a:gd name="connsiteY46" fmla="*/ 773442 h 5524589"/>
              <a:gd name="connsiteX47" fmla="*/ 0 w 7039691"/>
              <a:gd name="connsiteY47" fmla="*/ 0 h 552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039691" h="5524589" fill="none" extrusionOk="0">
                <a:moveTo>
                  <a:pt x="0" y="0"/>
                </a:moveTo>
                <a:cubicBezTo>
                  <a:pt x="85319" y="-35012"/>
                  <a:pt x="270476" y="25731"/>
                  <a:pt x="375450" y="0"/>
                </a:cubicBezTo>
                <a:cubicBezTo>
                  <a:pt x="480424" y="-25731"/>
                  <a:pt x="601921" y="575"/>
                  <a:pt x="750900" y="0"/>
                </a:cubicBezTo>
                <a:cubicBezTo>
                  <a:pt x="899879" y="-575"/>
                  <a:pt x="981673" y="5596"/>
                  <a:pt x="1126351" y="0"/>
                </a:cubicBezTo>
                <a:cubicBezTo>
                  <a:pt x="1271029" y="-5596"/>
                  <a:pt x="1471157" y="4639"/>
                  <a:pt x="1642595" y="0"/>
                </a:cubicBezTo>
                <a:cubicBezTo>
                  <a:pt x="1814033" y="-4639"/>
                  <a:pt x="1843614" y="27012"/>
                  <a:pt x="2018045" y="0"/>
                </a:cubicBezTo>
                <a:cubicBezTo>
                  <a:pt x="2192476" y="-27012"/>
                  <a:pt x="2501170" y="43480"/>
                  <a:pt x="2675083" y="0"/>
                </a:cubicBezTo>
                <a:cubicBezTo>
                  <a:pt x="2848996" y="-43480"/>
                  <a:pt x="2933343" y="19958"/>
                  <a:pt x="3050533" y="0"/>
                </a:cubicBezTo>
                <a:cubicBezTo>
                  <a:pt x="3167723" y="-19958"/>
                  <a:pt x="3624458" y="23262"/>
                  <a:pt x="3777968" y="0"/>
                </a:cubicBezTo>
                <a:cubicBezTo>
                  <a:pt x="3931478" y="-23262"/>
                  <a:pt x="4061734" y="44379"/>
                  <a:pt x="4223815" y="0"/>
                </a:cubicBezTo>
                <a:cubicBezTo>
                  <a:pt x="4385896" y="-44379"/>
                  <a:pt x="4450460" y="38125"/>
                  <a:pt x="4669662" y="0"/>
                </a:cubicBezTo>
                <a:cubicBezTo>
                  <a:pt x="4888864" y="-38125"/>
                  <a:pt x="4953248" y="1851"/>
                  <a:pt x="5185906" y="0"/>
                </a:cubicBezTo>
                <a:cubicBezTo>
                  <a:pt x="5418564" y="-1851"/>
                  <a:pt x="5563712" y="62322"/>
                  <a:pt x="5842944" y="0"/>
                </a:cubicBezTo>
                <a:cubicBezTo>
                  <a:pt x="6122176" y="-62322"/>
                  <a:pt x="6260876" y="62969"/>
                  <a:pt x="6429584" y="0"/>
                </a:cubicBezTo>
                <a:cubicBezTo>
                  <a:pt x="6598292" y="-62969"/>
                  <a:pt x="6848849" y="50326"/>
                  <a:pt x="7039691" y="0"/>
                </a:cubicBezTo>
                <a:cubicBezTo>
                  <a:pt x="7104245" y="188769"/>
                  <a:pt x="7001087" y="371348"/>
                  <a:pt x="7039691" y="607705"/>
                </a:cubicBezTo>
                <a:cubicBezTo>
                  <a:pt x="7078295" y="844062"/>
                  <a:pt x="7026055" y="933098"/>
                  <a:pt x="7039691" y="1104918"/>
                </a:cubicBezTo>
                <a:cubicBezTo>
                  <a:pt x="7053327" y="1276738"/>
                  <a:pt x="6986585" y="1473101"/>
                  <a:pt x="7039691" y="1602131"/>
                </a:cubicBezTo>
                <a:cubicBezTo>
                  <a:pt x="7092797" y="1731161"/>
                  <a:pt x="7024753" y="1851135"/>
                  <a:pt x="7039691" y="2044098"/>
                </a:cubicBezTo>
                <a:cubicBezTo>
                  <a:pt x="7054629" y="2237061"/>
                  <a:pt x="6988941" y="2448233"/>
                  <a:pt x="7039691" y="2651803"/>
                </a:cubicBezTo>
                <a:cubicBezTo>
                  <a:pt x="7090441" y="2855373"/>
                  <a:pt x="6996254" y="3090580"/>
                  <a:pt x="7039691" y="3259508"/>
                </a:cubicBezTo>
                <a:cubicBezTo>
                  <a:pt x="7083128" y="3428436"/>
                  <a:pt x="6991641" y="3696272"/>
                  <a:pt x="7039691" y="3867212"/>
                </a:cubicBezTo>
                <a:cubicBezTo>
                  <a:pt x="7087741" y="4038152"/>
                  <a:pt x="7014334" y="4191727"/>
                  <a:pt x="7039691" y="4474917"/>
                </a:cubicBezTo>
                <a:cubicBezTo>
                  <a:pt x="7065048" y="4758107"/>
                  <a:pt x="7012541" y="4777238"/>
                  <a:pt x="7039691" y="5027376"/>
                </a:cubicBezTo>
                <a:cubicBezTo>
                  <a:pt x="7066841" y="5277514"/>
                  <a:pt x="7012980" y="5386093"/>
                  <a:pt x="7039691" y="5524589"/>
                </a:cubicBezTo>
                <a:cubicBezTo>
                  <a:pt x="6814993" y="5552018"/>
                  <a:pt x="6696405" y="5482805"/>
                  <a:pt x="6453050" y="5524589"/>
                </a:cubicBezTo>
                <a:cubicBezTo>
                  <a:pt x="6209695" y="5566373"/>
                  <a:pt x="6113426" y="5499793"/>
                  <a:pt x="5936806" y="5524589"/>
                </a:cubicBezTo>
                <a:cubicBezTo>
                  <a:pt x="5760186" y="5549385"/>
                  <a:pt x="5442484" y="5480768"/>
                  <a:pt x="5209371" y="5524589"/>
                </a:cubicBezTo>
                <a:cubicBezTo>
                  <a:pt x="4976258" y="5568410"/>
                  <a:pt x="4927087" y="5521981"/>
                  <a:pt x="4833921" y="5524589"/>
                </a:cubicBezTo>
                <a:cubicBezTo>
                  <a:pt x="4740755" y="5527197"/>
                  <a:pt x="4520106" y="5505927"/>
                  <a:pt x="4247280" y="5524589"/>
                </a:cubicBezTo>
                <a:cubicBezTo>
                  <a:pt x="3974454" y="5543251"/>
                  <a:pt x="3996903" y="5482626"/>
                  <a:pt x="3871830" y="5524589"/>
                </a:cubicBezTo>
                <a:cubicBezTo>
                  <a:pt x="3746757" y="5566552"/>
                  <a:pt x="3542515" y="5520541"/>
                  <a:pt x="3355586" y="5524589"/>
                </a:cubicBezTo>
                <a:cubicBezTo>
                  <a:pt x="3168657" y="5528637"/>
                  <a:pt x="3001214" y="5512678"/>
                  <a:pt x="2768945" y="5524589"/>
                </a:cubicBezTo>
                <a:cubicBezTo>
                  <a:pt x="2536676" y="5536500"/>
                  <a:pt x="2428513" y="5477905"/>
                  <a:pt x="2252701" y="5524589"/>
                </a:cubicBezTo>
                <a:cubicBezTo>
                  <a:pt x="2076889" y="5571273"/>
                  <a:pt x="1812880" y="5449248"/>
                  <a:pt x="1595663" y="5524589"/>
                </a:cubicBezTo>
                <a:cubicBezTo>
                  <a:pt x="1378446" y="5599930"/>
                  <a:pt x="1332019" y="5504175"/>
                  <a:pt x="1220213" y="5524589"/>
                </a:cubicBezTo>
                <a:cubicBezTo>
                  <a:pt x="1108407" y="5545003"/>
                  <a:pt x="958766" y="5505029"/>
                  <a:pt x="703969" y="5524589"/>
                </a:cubicBezTo>
                <a:cubicBezTo>
                  <a:pt x="449172" y="5544149"/>
                  <a:pt x="242004" y="5458571"/>
                  <a:pt x="0" y="5524589"/>
                </a:cubicBezTo>
                <a:cubicBezTo>
                  <a:pt x="-23492" y="5395201"/>
                  <a:pt x="3413" y="5173690"/>
                  <a:pt x="0" y="5082622"/>
                </a:cubicBezTo>
                <a:cubicBezTo>
                  <a:pt x="-3413" y="4991554"/>
                  <a:pt x="8422" y="4627420"/>
                  <a:pt x="0" y="4474917"/>
                </a:cubicBezTo>
                <a:cubicBezTo>
                  <a:pt x="-8422" y="4322414"/>
                  <a:pt x="26051" y="4194830"/>
                  <a:pt x="0" y="4032950"/>
                </a:cubicBezTo>
                <a:cubicBezTo>
                  <a:pt x="-26051" y="3871070"/>
                  <a:pt x="8525" y="3697821"/>
                  <a:pt x="0" y="3480491"/>
                </a:cubicBezTo>
                <a:cubicBezTo>
                  <a:pt x="-8525" y="3263161"/>
                  <a:pt x="28105" y="3198557"/>
                  <a:pt x="0" y="3093770"/>
                </a:cubicBezTo>
                <a:cubicBezTo>
                  <a:pt x="-28105" y="2988983"/>
                  <a:pt x="59419" y="2621925"/>
                  <a:pt x="0" y="2430819"/>
                </a:cubicBezTo>
                <a:cubicBezTo>
                  <a:pt x="-59419" y="2239713"/>
                  <a:pt x="20669" y="1980205"/>
                  <a:pt x="0" y="1823114"/>
                </a:cubicBezTo>
                <a:cubicBezTo>
                  <a:pt x="-20669" y="1666023"/>
                  <a:pt x="32749" y="1610381"/>
                  <a:pt x="0" y="1436393"/>
                </a:cubicBezTo>
                <a:cubicBezTo>
                  <a:pt x="-32749" y="1262405"/>
                  <a:pt x="48030" y="1021465"/>
                  <a:pt x="0" y="773442"/>
                </a:cubicBezTo>
                <a:cubicBezTo>
                  <a:pt x="-48030" y="525419"/>
                  <a:pt x="38792" y="333779"/>
                  <a:pt x="0" y="0"/>
                </a:cubicBezTo>
                <a:close/>
              </a:path>
              <a:path w="7039691" h="5524589" stroke="0" extrusionOk="0">
                <a:moveTo>
                  <a:pt x="0" y="0"/>
                </a:moveTo>
                <a:cubicBezTo>
                  <a:pt x="156851" y="-58653"/>
                  <a:pt x="353752" y="15855"/>
                  <a:pt x="516244" y="0"/>
                </a:cubicBezTo>
                <a:cubicBezTo>
                  <a:pt x="678736" y="-15855"/>
                  <a:pt x="772331" y="682"/>
                  <a:pt x="891694" y="0"/>
                </a:cubicBezTo>
                <a:cubicBezTo>
                  <a:pt x="1011057" y="-682"/>
                  <a:pt x="1255053" y="64744"/>
                  <a:pt x="1478335" y="0"/>
                </a:cubicBezTo>
                <a:cubicBezTo>
                  <a:pt x="1701617" y="-64744"/>
                  <a:pt x="1833278" y="33847"/>
                  <a:pt x="1994579" y="0"/>
                </a:cubicBezTo>
                <a:cubicBezTo>
                  <a:pt x="2155880" y="-33847"/>
                  <a:pt x="2465931" y="10943"/>
                  <a:pt x="2651617" y="0"/>
                </a:cubicBezTo>
                <a:cubicBezTo>
                  <a:pt x="2837303" y="-10943"/>
                  <a:pt x="2914063" y="68"/>
                  <a:pt x="3027067" y="0"/>
                </a:cubicBezTo>
                <a:cubicBezTo>
                  <a:pt x="3140071" y="-68"/>
                  <a:pt x="3511085" y="16887"/>
                  <a:pt x="3754502" y="0"/>
                </a:cubicBezTo>
                <a:cubicBezTo>
                  <a:pt x="3997920" y="-16887"/>
                  <a:pt x="4330532" y="26716"/>
                  <a:pt x="4481937" y="0"/>
                </a:cubicBezTo>
                <a:cubicBezTo>
                  <a:pt x="4633343" y="-26716"/>
                  <a:pt x="4863767" y="18067"/>
                  <a:pt x="5068578" y="0"/>
                </a:cubicBezTo>
                <a:cubicBezTo>
                  <a:pt x="5273389" y="-18067"/>
                  <a:pt x="5296850" y="36201"/>
                  <a:pt x="5514425" y="0"/>
                </a:cubicBezTo>
                <a:cubicBezTo>
                  <a:pt x="5732000" y="-36201"/>
                  <a:pt x="5732661" y="30097"/>
                  <a:pt x="5889875" y="0"/>
                </a:cubicBezTo>
                <a:cubicBezTo>
                  <a:pt x="6047089" y="-30097"/>
                  <a:pt x="6471472" y="40612"/>
                  <a:pt x="7039691" y="0"/>
                </a:cubicBezTo>
                <a:cubicBezTo>
                  <a:pt x="7057429" y="254436"/>
                  <a:pt x="7024533" y="409476"/>
                  <a:pt x="7039691" y="552459"/>
                </a:cubicBezTo>
                <a:cubicBezTo>
                  <a:pt x="7054849" y="695442"/>
                  <a:pt x="7038526" y="951038"/>
                  <a:pt x="7039691" y="1104918"/>
                </a:cubicBezTo>
                <a:cubicBezTo>
                  <a:pt x="7040856" y="1258798"/>
                  <a:pt x="7038807" y="1416091"/>
                  <a:pt x="7039691" y="1602131"/>
                </a:cubicBezTo>
                <a:cubicBezTo>
                  <a:pt x="7040575" y="1788171"/>
                  <a:pt x="7009230" y="1934516"/>
                  <a:pt x="7039691" y="2099344"/>
                </a:cubicBezTo>
                <a:cubicBezTo>
                  <a:pt x="7070152" y="2264172"/>
                  <a:pt x="7008996" y="2387499"/>
                  <a:pt x="7039691" y="2486065"/>
                </a:cubicBezTo>
                <a:cubicBezTo>
                  <a:pt x="7070386" y="2584631"/>
                  <a:pt x="7026449" y="2878512"/>
                  <a:pt x="7039691" y="3093770"/>
                </a:cubicBezTo>
                <a:cubicBezTo>
                  <a:pt x="7052933" y="3309029"/>
                  <a:pt x="7009904" y="3447646"/>
                  <a:pt x="7039691" y="3590983"/>
                </a:cubicBezTo>
                <a:cubicBezTo>
                  <a:pt x="7069478" y="3734320"/>
                  <a:pt x="6973534" y="4007314"/>
                  <a:pt x="7039691" y="4198688"/>
                </a:cubicBezTo>
                <a:cubicBezTo>
                  <a:pt x="7105848" y="4390062"/>
                  <a:pt x="7021060" y="4562379"/>
                  <a:pt x="7039691" y="4751147"/>
                </a:cubicBezTo>
                <a:cubicBezTo>
                  <a:pt x="7058322" y="4939915"/>
                  <a:pt x="6984781" y="5334127"/>
                  <a:pt x="7039691" y="5524589"/>
                </a:cubicBezTo>
                <a:cubicBezTo>
                  <a:pt x="6918912" y="5527591"/>
                  <a:pt x="6750498" y="5483314"/>
                  <a:pt x="6664241" y="5524589"/>
                </a:cubicBezTo>
                <a:cubicBezTo>
                  <a:pt x="6577984" y="5565864"/>
                  <a:pt x="6351636" y="5491169"/>
                  <a:pt x="6077600" y="5524589"/>
                </a:cubicBezTo>
                <a:cubicBezTo>
                  <a:pt x="5803564" y="5558009"/>
                  <a:pt x="5779201" y="5494849"/>
                  <a:pt x="5561356" y="5524589"/>
                </a:cubicBezTo>
                <a:cubicBezTo>
                  <a:pt x="5343511" y="5554329"/>
                  <a:pt x="5315896" y="5500569"/>
                  <a:pt x="5185906" y="5524589"/>
                </a:cubicBezTo>
                <a:cubicBezTo>
                  <a:pt x="5055916" y="5548609"/>
                  <a:pt x="4982477" y="5490970"/>
                  <a:pt x="4810456" y="5524589"/>
                </a:cubicBezTo>
                <a:cubicBezTo>
                  <a:pt x="4638435" y="5558208"/>
                  <a:pt x="4405738" y="5491071"/>
                  <a:pt x="4153418" y="5524589"/>
                </a:cubicBezTo>
                <a:cubicBezTo>
                  <a:pt x="3901098" y="5558107"/>
                  <a:pt x="3809527" y="5519722"/>
                  <a:pt x="3637174" y="5524589"/>
                </a:cubicBezTo>
                <a:cubicBezTo>
                  <a:pt x="3464821" y="5529456"/>
                  <a:pt x="3221787" y="5466178"/>
                  <a:pt x="2909739" y="5524589"/>
                </a:cubicBezTo>
                <a:cubicBezTo>
                  <a:pt x="2597692" y="5583000"/>
                  <a:pt x="2663884" y="5486388"/>
                  <a:pt x="2463892" y="5524589"/>
                </a:cubicBezTo>
                <a:cubicBezTo>
                  <a:pt x="2263900" y="5562790"/>
                  <a:pt x="2199893" y="5488165"/>
                  <a:pt x="1947648" y="5524589"/>
                </a:cubicBezTo>
                <a:cubicBezTo>
                  <a:pt x="1695403" y="5561013"/>
                  <a:pt x="1396170" y="5440042"/>
                  <a:pt x="1220213" y="5524589"/>
                </a:cubicBezTo>
                <a:cubicBezTo>
                  <a:pt x="1044257" y="5609136"/>
                  <a:pt x="328995" y="5510375"/>
                  <a:pt x="0" y="5524589"/>
                </a:cubicBezTo>
                <a:cubicBezTo>
                  <a:pt x="-49727" y="5371854"/>
                  <a:pt x="59645" y="5143033"/>
                  <a:pt x="0" y="4972130"/>
                </a:cubicBezTo>
                <a:cubicBezTo>
                  <a:pt x="-59645" y="4801227"/>
                  <a:pt x="10178" y="4699242"/>
                  <a:pt x="0" y="4530163"/>
                </a:cubicBezTo>
                <a:cubicBezTo>
                  <a:pt x="-10178" y="4361084"/>
                  <a:pt x="48296" y="4135703"/>
                  <a:pt x="0" y="4032950"/>
                </a:cubicBezTo>
                <a:cubicBezTo>
                  <a:pt x="-48296" y="3930197"/>
                  <a:pt x="18161" y="3721004"/>
                  <a:pt x="0" y="3535737"/>
                </a:cubicBezTo>
                <a:cubicBezTo>
                  <a:pt x="-18161" y="3350470"/>
                  <a:pt x="66612" y="3163553"/>
                  <a:pt x="0" y="2872786"/>
                </a:cubicBezTo>
                <a:cubicBezTo>
                  <a:pt x="-66612" y="2582019"/>
                  <a:pt x="32123" y="2538892"/>
                  <a:pt x="0" y="2430819"/>
                </a:cubicBezTo>
                <a:cubicBezTo>
                  <a:pt x="-32123" y="2322746"/>
                  <a:pt x="57115" y="2036179"/>
                  <a:pt x="0" y="1933606"/>
                </a:cubicBezTo>
                <a:cubicBezTo>
                  <a:pt x="-57115" y="1831033"/>
                  <a:pt x="33374" y="1685007"/>
                  <a:pt x="0" y="1491639"/>
                </a:cubicBezTo>
                <a:cubicBezTo>
                  <a:pt x="-33374" y="1298271"/>
                  <a:pt x="32797" y="1242438"/>
                  <a:pt x="0" y="994426"/>
                </a:cubicBezTo>
                <a:cubicBezTo>
                  <a:pt x="-32797" y="746414"/>
                  <a:pt x="5440" y="743121"/>
                  <a:pt x="0" y="497213"/>
                </a:cubicBezTo>
                <a:cubicBezTo>
                  <a:pt x="-5440" y="251305"/>
                  <a:pt x="40174" y="116636"/>
                  <a:pt x="0" y="0"/>
                </a:cubicBezTo>
                <a:close/>
              </a:path>
            </a:pathLst>
          </a:custGeom>
          <a:solidFill>
            <a:srgbClr val="FFD9D9"/>
          </a:solidFill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23043581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4800"/>
              </a:spcAft>
            </a:pPr>
            <a:r>
              <a:rPr lang="hu-HU" sz="4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  <a:endParaRPr lang="hu-HU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Times New Roman" panose="02020603050405020304" pitchFamily="18" charset="0"/>
              <a:buChar char="&gt;"/>
            </a:pP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Képesek az SSB fehérjék a folyadék-folyadék fázisszeparációra (LLPS)?</a:t>
            </a:r>
          </a:p>
          <a:p>
            <a:pPr marL="571500" indent="-571500">
              <a:buFont typeface="Times New Roman" panose="02020603050405020304" pitchFamily="18" charset="0"/>
              <a:buChar char="&gt;"/>
            </a:pP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Milyen közegben képesek LLPS-re?</a:t>
            </a:r>
          </a:p>
          <a:p>
            <a:pPr marL="571500" indent="-571500">
              <a:buFont typeface="Times New Roman" panose="02020603050405020304" pitchFamily="18" charset="0"/>
              <a:buChar char="&gt;"/>
            </a:pP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 a szerepe az általuk kiváltott folyamatnak?</a:t>
            </a:r>
            <a:endParaRPr lang="es-E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000" dirty="0"/>
          </a:p>
        </p:txBody>
      </p:sp>
      <p:sp>
        <p:nvSpPr>
          <p:cNvPr id="85" name="Szövegdoboz 84">
            <a:extLst>
              <a:ext uri="{FF2B5EF4-FFF2-40B4-BE49-F238E27FC236}">
                <a16:creationId xmlns:a16="http://schemas.microsoft.com/office/drawing/2014/main" id="{4AAF69B4-16CA-6095-5823-45D8FBE4CE60}"/>
              </a:ext>
            </a:extLst>
          </p:cNvPr>
          <p:cNvSpPr txBox="1"/>
          <p:nvPr/>
        </p:nvSpPr>
        <p:spPr>
          <a:xfrm>
            <a:off x="1396535" y="14826058"/>
            <a:ext cx="4391105" cy="830997"/>
          </a:xfrm>
          <a:custGeom>
            <a:avLst/>
            <a:gdLst>
              <a:gd name="connsiteX0" fmla="*/ 0 w 4391105"/>
              <a:gd name="connsiteY0" fmla="*/ 0 h 830997"/>
              <a:gd name="connsiteX1" fmla="*/ 504977 w 4391105"/>
              <a:gd name="connsiteY1" fmla="*/ 0 h 830997"/>
              <a:gd name="connsiteX2" fmla="*/ 922132 w 4391105"/>
              <a:gd name="connsiteY2" fmla="*/ 0 h 830997"/>
              <a:gd name="connsiteX3" fmla="*/ 1558842 w 4391105"/>
              <a:gd name="connsiteY3" fmla="*/ 0 h 830997"/>
              <a:gd name="connsiteX4" fmla="*/ 2063819 w 4391105"/>
              <a:gd name="connsiteY4" fmla="*/ 0 h 830997"/>
              <a:gd name="connsiteX5" fmla="*/ 2568796 w 4391105"/>
              <a:gd name="connsiteY5" fmla="*/ 0 h 830997"/>
              <a:gd name="connsiteX6" fmla="*/ 3205507 w 4391105"/>
              <a:gd name="connsiteY6" fmla="*/ 0 h 830997"/>
              <a:gd name="connsiteX7" fmla="*/ 3666573 w 4391105"/>
              <a:gd name="connsiteY7" fmla="*/ 0 h 830997"/>
              <a:gd name="connsiteX8" fmla="*/ 4391105 w 4391105"/>
              <a:gd name="connsiteY8" fmla="*/ 0 h 830997"/>
              <a:gd name="connsiteX9" fmla="*/ 4391105 w 4391105"/>
              <a:gd name="connsiteY9" fmla="*/ 432118 h 830997"/>
              <a:gd name="connsiteX10" fmla="*/ 4391105 w 4391105"/>
              <a:gd name="connsiteY10" fmla="*/ 830997 h 830997"/>
              <a:gd name="connsiteX11" fmla="*/ 3842217 w 4391105"/>
              <a:gd name="connsiteY11" fmla="*/ 830997 h 830997"/>
              <a:gd name="connsiteX12" fmla="*/ 3337240 w 4391105"/>
              <a:gd name="connsiteY12" fmla="*/ 830997 h 830997"/>
              <a:gd name="connsiteX13" fmla="*/ 2700530 w 4391105"/>
              <a:gd name="connsiteY13" fmla="*/ 830997 h 830997"/>
              <a:gd name="connsiteX14" fmla="*/ 2063819 w 4391105"/>
              <a:gd name="connsiteY14" fmla="*/ 830997 h 830997"/>
              <a:gd name="connsiteX15" fmla="*/ 1602753 w 4391105"/>
              <a:gd name="connsiteY15" fmla="*/ 830997 h 830997"/>
              <a:gd name="connsiteX16" fmla="*/ 1053865 w 4391105"/>
              <a:gd name="connsiteY16" fmla="*/ 830997 h 830997"/>
              <a:gd name="connsiteX17" fmla="*/ 0 w 4391105"/>
              <a:gd name="connsiteY17" fmla="*/ 830997 h 830997"/>
              <a:gd name="connsiteX18" fmla="*/ 0 w 4391105"/>
              <a:gd name="connsiteY18" fmla="*/ 415499 h 830997"/>
              <a:gd name="connsiteX19" fmla="*/ 0 w 4391105"/>
              <a:gd name="connsiteY1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91105" h="830997" extrusionOk="0">
                <a:moveTo>
                  <a:pt x="0" y="0"/>
                </a:moveTo>
                <a:cubicBezTo>
                  <a:pt x="144233" y="-6455"/>
                  <a:pt x="338524" y="49572"/>
                  <a:pt x="504977" y="0"/>
                </a:cubicBezTo>
                <a:cubicBezTo>
                  <a:pt x="671430" y="-49572"/>
                  <a:pt x="804638" y="13143"/>
                  <a:pt x="922132" y="0"/>
                </a:cubicBezTo>
                <a:cubicBezTo>
                  <a:pt x="1039627" y="-13143"/>
                  <a:pt x="1360705" y="48169"/>
                  <a:pt x="1558842" y="0"/>
                </a:cubicBezTo>
                <a:cubicBezTo>
                  <a:pt x="1756979" y="-48169"/>
                  <a:pt x="1936240" y="24699"/>
                  <a:pt x="2063819" y="0"/>
                </a:cubicBezTo>
                <a:cubicBezTo>
                  <a:pt x="2191398" y="-24699"/>
                  <a:pt x="2320605" y="57299"/>
                  <a:pt x="2568796" y="0"/>
                </a:cubicBezTo>
                <a:cubicBezTo>
                  <a:pt x="2816987" y="-57299"/>
                  <a:pt x="3067392" y="8950"/>
                  <a:pt x="3205507" y="0"/>
                </a:cubicBezTo>
                <a:cubicBezTo>
                  <a:pt x="3343622" y="-8950"/>
                  <a:pt x="3510730" y="27875"/>
                  <a:pt x="3666573" y="0"/>
                </a:cubicBezTo>
                <a:cubicBezTo>
                  <a:pt x="3822416" y="-27875"/>
                  <a:pt x="4239545" y="66267"/>
                  <a:pt x="4391105" y="0"/>
                </a:cubicBezTo>
                <a:cubicBezTo>
                  <a:pt x="4413244" y="211418"/>
                  <a:pt x="4352899" y="266614"/>
                  <a:pt x="4391105" y="432118"/>
                </a:cubicBezTo>
                <a:cubicBezTo>
                  <a:pt x="4429311" y="597622"/>
                  <a:pt x="4389228" y="668066"/>
                  <a:pt x="4391105" y="830997"/>
                </a:cubicBezTo>
                <a:cubicBezTo>
                  <a:pt x="4236667" y="836558"/>
                  <a:pt x="4092217" y="816477"/>
                  <a:pt x="3842217" y="830997"/>
                </a:cubicBezTo>
                <a:cubicBezTo>
                  <a:pt x="3592217" y="845517"/>
                  <a:pt x="3561137" y="780765"/>
                  <a:pt x="3337240" y="830997"/>
                </a:cubicBezTo>
                <a:cubicBezTo>
                  <a:pt x="3113343" y="881229"/>
                  <a:pt x="2863738" y="816957"/>
                  <a:pt x="2700530" y="830997"/>
                </a:cubicBezTo>
                <a:cubicBezTo>
                  <a:pt x="2537322" y="845037"/>
                  <a:pt x="2324952" y="810444"/>
                  <a:pt x="2063819" y="830997"/>
                </a:cubicBezTo>
                <a:cubicBezTo>
                  <a:pt x="1802686" y="851550"/>
                  <a:pt x="1767535" y="806976"/>
                  <a:pt x="1602753" y="830997"/>
                </a:cubicBezTo>
                <a:cubicBezTo>
                  <a:pt x="1437971" y="855018"/>
                  <a:pt x="1179982" y="795220"/>
                  <a:pt x="1053865" y="830997"/>
                </a:cubicBezTo>
                <a:cubicBezTo>
                  <a:pt x="927748" y="866774"/>
                  <a:pt x="457815" y="728696"/>
                  <a:pt x="0" y="830997"/>
                </a:cubicBezTo>
                <a:cubicBezTo>
                  <a:pt x="-13735" y="661463"/>
                  <a:pt x="39378" y="601886"/>
                  <a:pt x="0" y="415499"/>
                </a:cubicBezTo>
                <a:cubicBezTo>
                  <a:pt x="-39378" y="229112"/>
                  <a:pt x="1442" y="18254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FEHÉRJÉK</a:t>
            </a:r>
            <a:endParaRPr lang="es-ES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Szövegdoboz 102">
            <a:extLst>
              <a:ext uri="{FF2B5EF4-FFF2-40B4-BE49-F238E27FC236}">
                <a16:creationId xmlns:a16="http://schemas.microsoft.com/office/drawing/2014/main" id="{F4604EA1-9C4E-9B25-C55D-BC3FFDF5AA18}"/>
              </a:ext>
            </a:extLst>
          </p:cNvPr>
          <p:cNvSpPr txBox="1"/>
          <p:nvPr/>
        </p:nvSpPr>
        <p:spPr>
          <a:xfrm>
            <a:off x="1471047" y="35870736"/>
            <a:ext cx="16457617" cy="5755422"/>
          </a:xfrm>
          <a:custGeom>
            <a:avLst/>
            <a:gdLst>
              <a:gd name="connsiteX0" fmla="*/ 0 w 16457617"/>
              <a:gd name="connsiteY0" fmla="*/ 0 h 5755422"/>
              <a:gd name="connsiteX1" fmla="*/ 916924 w 16457617"/>
              <a:gd name="connsiteY1" fmla="*/ 0 h 5755422"/>
              <a:gd name="connsiteX2" fmla="*/ 1175544 w 16457617"/>
              <a:gd name="connsiteY2" fmla="*/ 0 h 5755422"/>
              <a:gd name="connsiteX3" fmla="*/ 1763316 w 16457617"/>
              <a:gd name="connsiteY3" fmla="*/ 0 h 5755422"/>
              <a:gd name="connsiteX4" fmla="*/ 1857360 w 16457617"/>
              <a:gd name="connsiteY4" fmla="*/ 0 h 5755422"/>
              <a:gd name="connsiteX5" fmla="*/ 2774284 w 16457617"/>
              <a:gd name="connsiteY5" fmla="*/ 0 h 5755422"/>
              <a:gd name="connsiteX6" fmla="*/ 3526632 w 16457617"/>
              <a:gd name="connsiteY6" fmla="*/ 0 h 5755422"/>
              <a:gd name="connsiteX7" fmla="*/ 3620676 w 16457617"/>
              <a:gd name="connsiteY7" fmla="*/ 0 h 5755422"/>
              <a:gd name="connsiteX8" fmla="*/ 4537600 w 16457617"/>
              <a:gd name="connsiteY8" fmla="*/ 0 h 5755422"/>
              <a:gd name="connsiteX9" fmla="*/ 4796220 w 16457617"/>
              <a:gd name="connsiteY9" fmla="*/ 0 h 5755422"/>
              <a:gd name="connsiteX10" fmla="*/ 5713144 w 16457617"/>
              <a:gd name="connsiteY10" fmla="*/ 0 h 5755422"/>
              <a:gd name="connsiteX11" fmla="*/ 6465492 w 16457617"/>
              <a:gd name="connsiteY11" fmla="*/ 0 h 5755422"/>
              <a:gd name="connsiteX12" fmla="*/ 7053264 w 16457617"/>
              <a:gd name="connsiteY12" fmla="*/ 0 h 5755422"/>
              <a:gd name="connsiteX13" fmla="*/ 7641036 w 16457617"/>
              <a:gd name="connsiteY13" fmla="*/ 0 h 5755422"/>
              <a:gd name="connsiteX14" fmla="*/ 7899656 w 16457617"/>
              <a:gd name="connsiteY14" fmla="*/ 0 h 5755422"/>
              <a:gd name="connsiteX15" fmla="*/ 8322852 w 16457617"/>
              <a:gd name="connsiteY15" fmla="*/ 0 h 5755422"/>
              <a:gd name="connsiteX16" fmla="*/ 8581472 w 16457617"/>
              <a:gd name="connsiteY16" fmla="*/ 0 h 5755422"/>
              <a:gd name="connsiteX17" fmla="*/ 9169244 w 16457617"/>
              <a:gd name="connsiteY17" fmla="*/ 0 h 5755422"/>
              <a:gd name="connsiteX18" fmla="*/ 9921592 w 16457617"/>
              <a:gd name="connsiteY18" fmla="*/ 0 h 5755422"/>
              <a:gd name="connsiteX19" fmla="*/ 10015635 w 16457617"/>
              <a:gd name="connsiteY19" fmla="*/ 0 h 5755422"/>
              <a:gd name="connsiteX20" fmla="*/ 10603408 w 16457617"/>
              <a:gd name="connsiteY20" fmla="*/ 0 h 5755422"/>
              <a:gd name="connsiteX21" fmla="*/ 11026603 w 16457617"/>
              <a:gd name="connsiteY21" fmla="*/ 0 h 5755422"/>
              <a:gd name="connsiteX22" fmla="*/ 11120647 w 16457617"/>
              <a:gd name="connsiteY22" fmla="*/ 0 h 5755422"/>
              <a:gd name="connsiteX23" fmla="*/ 11214690 w 16457617"/>
              <a:gd name="connsiteY23" fmla="*/ 0 h 5755422"/>
              <a:gd name="connsiteX24" fmla="*/ 11802462 w 16457617"/>
              <a:gd name="connsiteY24" fmla="*/ 0 h 5755422"/>
              <a:gd name="connsiteX25" fmla="*/ 12390235 w 16457617"/>
              <a:gd name="connsiteY25" fmla="*/ 0 h 5755422"/>
              <a:gd name="connsiteX26" fmla="*/ 12813430 w 16457617"/>
              <a:gd name="connsiteY26" fmla="*/ 0 h 5755422"/>
              <a:gd name="connsiteX27" fmla="*/ 13565779 w 16457617"/>
              <a:gd name="connsiteY27" fmla="*/ 0 h 5755422"/>
              <a:gd name="connsiteX28" fmla="*/ 13988974 w 16457617"/>
              <a:gd name="connsiteY28" fmla="*/ 0 h 5755422"/>
              <a:gd name="connsiteX29" fmla="*/ 14905899 w 16457617"/>
              <a:gd name="connsiteY29" fmla="*/ 0 h 5755422"/>
              <a:gd name="connsiteX30" fmla="*/ 15329095 w 16457617"/>
              <a:gd name="connsiteY30" fmla="*/ 0 h 5755422"/>
              <a:gd name="connsiteX31" fmla="*/ 15423138 w 16457617"/>
              <a:gd name="connsiteY31" fmla="*/ 0 h 5755422"/>
              <a:gd name="connsiteX32" fmla="*/ 15846334 w 16457617"/>
              <a:gd name="connsiteY32" fmla="*/ 0 h 5755422"/>
              <a:gd name="connsiteX33" fmla="*/ 15940378 w 16457617"/>
              <a:gd name="connsiteY33" fmla="*/ 0 h 5755422"/>
              <a:gd name="connsiteX34" fmla="*/ 16457617 w 16457617"/>
              <a:gd name="connsiteY34" fmla="*/ 0 h 5755422"/>
              <a:gd name="connsiteX35" fmla="*/ 16457617 w 16457617"/>
              <a:gd name="connsiteY35" fmla="*/ 633096 h 5755422"/>
              <a:gd name="connsiteX36" fmla="*/ 16457617 w 16457617"/>
              <a:gd name="connsiteY36" fmla="*/ 1208639 h 5755422"/>
              <a:gd name="connsiteX37" fmla="*/ 16457617 w 16457617"/>
              <a:gd name="connsiteY37" fmla="*/ 1841735 h 5755422"/>
              <a:gd name="connsiteX38" fmla="*/ 16457617 w 16457617"/>
              <a:gd name="connsiteY38" fmla="*/ 2302169 h 5755422"/>
              <a:gd name="connsiteX39" fmla="*/ 16457617 w 16457617"/>
              <a:gd name="connsiteY39" fmla="*/ 2762603 h 5755422"/>
              <a:gd name="connsiteX40" fmla="*/ 16457617 w 16457617"/>
              <a:gd name="connsiteY40" fmla="*/ 3165482 h 5755422"/>
              <a:gd name="connsiteX41" fmla="*/ 16457617 w 16457617"/>
              <a:gd name="connsiteY41" fmla="*/ 3568362 h 5755422"/>
              <a:gd name="connsiteX42" fmla="*/ 16457617 w 16457617"/>
              <a:gd name="connsiteY42" fmla="*/ 4086350 h 5755422"/>
              <a:gd name="connsiteX43" fmla="*/ 16457617 w 16457617"/>
              <a:gd name="connsiteY43" fmla="*/ 4777000 h 5755422"/>
              <a:gd name="connsiteX44" fmla="*/ 16457617 w 16457617"/>
              <a:gd name="connsiteY44" fmla="*/ 5237434 h 5755422"/>
              <a:gd name="connsiteX45" fmla="*/ 16457617 w 16457617"/>
              <a:gd name="connsiteY45" fmla="*/ 5755422 h 5755422"/>
              <a:gd name="connsiteX46" fmla="*/ 15705269 w 16457617"/>
              <a:gd name="connsiteY46" fmla="*/ 5755422 h 5755422"/>
              <a:gd name="connsiteX47" fmla="*/ 15446649 w 16457617"/>
              <a:gd name="connsiteY47" fmla="*/ 5755422 h 5755422"/>
              <a:gd name="connsiteX48" fmla="*/ 15352606 w 16457617"/>
              <a:gd name="connsiteY48" fmla="*/ 5755422 h 5755422"/>
              <a:gd name="connsiteX49" fmla="*/ 14764834 w 16457617"/>
              <a:gd name="connsiteY49" fmla="*/ 5755422 h 5755422"/>
              <a:gd name="connsiteX50" fmla="*/ 14341638 w 16457617"/>
              <a:gd name="connsiteY50" fmla="*/ 5755422 h 5755422"/>
              <a:gd name="connsiteX51" fmla="*/ 14083018 w 16457617"/>
              <a:gd name="connsiteY51" fmla="*/ 5755422 h 5755422"/>
              <a:gd name="connsiteX52" fmla="*/ 13166094 w 16457617"/>
              <a:gd name="connsiteY52" fmla="*/ 5755422 h 5755422"/>
              <a:gd name="connsiteX53" fmla="*/ 12578322 w 16457617"/>
              <a:gd name="connsiteY53" fmla="*/ 5755422 h 5755422"/>
              <a:gd name="connsiteX54" fmla="*/ 11990550 w 16457617"/>
              <a:gd name="connsiteY54" fmla="*/ 5755422 h 5755422"/>
              <a:gd name="connsiteX55" fmla="*/ 11567354 w 16457617"/>
              <a:gd name="connsiteY55" fmla="*/ 5755422 h 5755422"/>
              <a:gd name="connsiteX56" fmla="*/ 11473310 w 16457617"/>
              <a:gd name="connsiteY56" fmla="*/ 5755422 h 5755422"/>
              <a:gd name="connsiteX57" fmla="*/ 11379267 w 16457617"/>
              <a:gd name="connsiteY57" fmla="*/ 5755422 h 5755422"/>
              <a:gd name="connsiteX58" fmla="*/ 11285223 w 16457617"/>
              <a:gd name="connsiteY58" fmla="*/ 5755422 h 5755422"/>
              <a:gd name="connsiteX59" fmla="*/ 11026603 w 16457617"/>
              <a:gd name="connsiteY59" fmla="*/ 5755422 h 5755422"/>
              <a:gd name="connsiteX60" fmla="*/ 10932560 w 16457617"/>
              <a:gd name="connsiteY60" fmla="*/ 5755422 h 5755422"/>
              <a:gd name="connsiteX61" fmla="*/ 10180212 w 16457617"/>
              <a:gd name="connsiteY61" fmla="*/ 5755422 h 5755422"/>
              <a:gd name="connsiteX62" fmla="*/ 9427863 w 16457617"/>
              <a:gd name="connsiteY62" fmla="*/ 5755422 h 5755422"/>
              <a:gd name="connsiteX63" fmla="*/ 9169244 w 16457617"/>
              <a:gd name="connsiteY63" fmla="*/ 5755422 h 5755422"/>
              <a:gd name="connsiteX64" fmla="*/ 8581472 w 16457617"/>
              <a:gd name="connsiteY64" fmla="*/ 5755422 h 5755422"/>
              <a:gd name="connsiteX65" fmla="*/ 8322852 w 16457617"/>
              <a:gd name="connsiteY65" fmla="*/ 5755422 h 5755422"/>
              <a:gd name="connsiteX66" fmla="*/ 7570504 w 16457617"/>
              <a:gd name="connsiteY66" fmla="*/ 5755422 h 5755422"/>
              <a:gd name="connsiteX67" fmla="*/ 6982732 w 16457617"/>
              <a:gd name="connsiteY67" fmla="*/ 5755422 h 5755422"/>
              <a:gd name="connsiteX68" fmla="*/ 6230384 w 16457617"/>
              <a:gd name="connsiteY68" fmla="*/ 5755422 h 5755422"/>
              <a:gd name="connsiteX69" fmla="*/ 5313459 w 16457617"/>
              <a:gd name="connsiteY69" fmla="*/ 5755422 h 5755422"/>
              <a:gd name="connsiteX70" fmla="*/ 5054840 w 16457617"/>
              <a:gd name="connsiteY70" fmla="*/ 5755422 h 5755422"/>
              <a:gd name="connsiteX71" fmla="*/ 4796220 w 16457617"/>
              <a:gd name="connsiteY71" fmla="*/ 5755422 h 5755422"/>
              <a:gd name="connsiteX72" fmla="*/ 3879295 w 16457617"/>
              <a:gd name="connsiteY72" fmla="*/ 5755422 h 5755422"/>
              <a:gd name="connsiteX73" fmla="*/ 3785252 w 16457617"/>
              <a:gd name="connsiteY73" fmla="*/ 5755422 h 5755422"/>
              <a:gd name="connsiteX74" fmla="*/ 3032904 w 16457617"/>
              <a:gd name="connsiteY74" fmla="*/ 5755422 h 5755422"/>
              <a:gd name="connsiteX75" fmla="*/ 2774284 w 16457617"/>
              <a:gd name="connsiteY75" fmla="*/ 5755422 h 5755422"/>
              <a:gd name="connsiteX76" fmla="*/ 1857360 w 16457617"/>
              <a:gd name="connsiteY76" fmla="*/ 5755422 h 5755422"/>
              <a:gd name="connsiteX77" fmla="*/ 1598740 w 16457617"/>
              <a:gd name="connsiteY77" fmla="*/ 5755422 h 5755422"/>
              <a:gd name="connsiteX78" fmla="*/ 681816 w 16457617"/>
              <a:gd name="connsiteY78" fmla="*/ 5755422 h 5755422"/>
              <a:gd name="connsiteX79" fmla="*/ 587772 w 16457617"/>
              <a:gd name="connsiteY79" fmla="*/ 5755422 h 5755422"/>
              <a:gd name="connsiteX80" fmla="*/ 0 w 16457617"/>
              <a:gd name="connsiteY80" fmla="*/ 5755422 h 5755422"/>
              <a:gd name="connsiteX81" fmla="*/ 0 w 16457617"/>
              <a:gd name="connsiteY81" fmla="*/ 5122326 h 5755422"/>
              <a:gd name="connsiteX82" fmla="*/ 0 w 16457617"/>
              <a:gd name="connsiteY82" fmla="*/ 4431675 h 5755422"/>
              <a:gd name="connsiteX83" fmla="*/ 0 w 16457617"/>
              <a:gd name="connsiteY83" fmla="*/ 4028795 h 5755422"/>
              <a:gd name="connsiteX84" fmla="*/ 0 w 16457617"/>
              <a:gd name="connsiteY84" fmla="*/ 3453253 h 5755422"/>
              <a:gd name="connsiteX85" fmla="*/ 0 w 16457617"/>
              <a:gd name="connsiteY85" fmla="*/ 2935265 h 5755422"/>
              <a:gd name="connsiteX86" fmla="*/ 0 w 16457617"/>
              <a:gd name="connsiteY86" fmla="*/ 2359723 h 5755422"/>
              <a:gd name="connsiteX87" fmla="*/ 0 w 16457617"/>
              <a:gd name="connsiteY87" fmla="*/ 1726627 h 5755422"/>
              <a:gd name="connsiteX88" fmla="*/ 0 w 16457617"/>
              <a:gd name="connsiteY88" fmla="*/ 1035976 h 5755422"/>
              <a:gd name="connsiteX89" fmla="*/ 0 w 16457617"/>
              <a:gd name="connsiteY89" fmla="*/ 0 h 575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6457617" h="5755422" fill="none" extrusionOk="0">
                <a:moveTo>
                  <a:pt x="0" y="0"/>
                </a:moveTo>
                <a:cubicBezTo>
                  <a:pt x="321972" y="-24777"/>
                  <a:pt x="659274" y="16522"/>
                  <a:pt x="916924" y="0"/>
                </a:cubicBezTo>
                <a:cubicBezTo>
                  <a:pt x="1174574" y="-16522"/>
                  <a:pt x="1066021" y="16474"/>
                  <a:pt x="1175544" y="0"/>
                </a:cubicBezTo>
                <a:cubicBezTo>
                  <a:pt x="1285067" y="-16474"/>
                  <a:pt x="1626954" y="19658"/>
                  <a:pt x="1763316" y="0"/>
                </a:cubicBezTo>
                <a:cubicBezTo>
                  <a:pt x="1899678" y="-19658"/>
                  <a:pt x="1814652" y="8419"/>
                  <a:pt x="1857360" y="0"/>
                </a:cubicBezTo>
                <a:cubicBezTo>
                  <a:pt x="1900068" y="-8419"/>
                  <a:pt x="2375581" y="73820"/>
                  <a:pt x="2774284" y="0"/>
                </a:cubicBezTo>
                <a:cubicBezTo>
                  <a:pt x="3172987" y="-73820"/>
                  <a:pt x="3323689" y="46977"/>
                  <a:pt x="3526632" y="0"/>
                </a:cubicBezTo>
                <a:cubicBezTo>
                  <a:pt x="3729575" y="-46977"/>
                  <a:pt x="3586294" y="5009"/>
                  <a:pt x="3620676" y="0"/>
                </a:cubicBezTo>
                <a:cubicBezTo>
                  <a:pt x="3655058" y="-5009"/>
                  <a:pt x="4205770" y="24915"/>
                  <a:pt x="4537600" y="0"/>
                </a:cubicBezTo>
                <a:cubicBezTo>
                  <a:pt x="4869430" y="-24915"/>
                  <a:pt x="4685056" y="29028"/>
                  <a:pt x="4796220" y="0"/>
                </a:cubicBezTo>
                <a:cubicBezTo>
                  <a:pt x="4907384" y="-29028"/>
                  <a:pt x="5500319" y="104899"/>
                  <a:pt x="5713144" y="0"/>
                </a:cubicBezTo>
                <a:cubicBezTo>
                  <a:pt x="5925969" y="-104899"/>
                  <a:pt x="6219655" y="44588"/>
                  <a:pt x="6465492" y="0"/>
                </a:cubicBezTo>
                <a:cubicBezTo>
                  <a:pt x="6711329" y="-44588"/>
                  <a:pt x="6825437" y="35005"/>
                  <a:pt x="7053264" y="0"/>
                </a:cubicBezTo>
                <a:cubicBezTo>
                  <a:pt x="7281091" y="-35005"/>
                  <a:pt x="7505933" y="68820"/>
                  <a:pt x="7641036" y="0"/>
                </a:cubicBezTo>
                <a:cubicBezTo>
                  <a:pt x="7776139" y="-68820"/>
                  <a:pt x="7794101" y="942"/>
                  <a:pt x="7899656" y="0"/>
                </a:cubicBezTo>
                <a:cubicBezTo>
                  <a:pt x="8005211" y="-942"/>
                  <a:pt x="8163427" y="50065"/>
                  <a:pt x="8322852" y="0"/>
                </a:cubicBezTo>
                <a:cubicBezTo>
                  <a:pt x="8482277" y="-50065"/>
                  <a:pt x="8522843" y="2213"/>
                  <a:pt x="8581472" y="0"/>
                </a:cubicBezTo>
                <a:cubicBezTo>
                  <a:pt x="8640101" y="-2213"/>
                  <a:pt x="8969150" y="53123"/>
                  <a:pt x="9169244" y="0"/>
                </a:cubicBezTo>
                <a:cubicBezTo>
                  <a:pt x="9369338" y="-53123"/>
                  <a:pt x="9751355" y="87316"/>
                  <a:pt x="9921592" y="0"/>
                </a:cubicBezTo>
                <a:cubicBezTo>
                  <a:pt x="10091829" y="-87316"/>
                  <a:pt x="9975830" y="9491"/>
                  <a:pt x="10015635" y="0"/>
                </a:cubicBezTo>
                <a:cubicBezTo>
                  <a:pt x="10055440" y="-9491"/>
                  <a:pt x="10396305" y="24279"/>
                  <a:pt x="10603408" y="0"/>
                </a:cubicBezTo>
                <a:cubicBezTo>
                  <a:pt x="10810511" y="-24279"/>
                  <a:pt x="10885934" y="23721"/>
                  <a:pt x="11026603" y="0"/>
                </a:cubicBezTo>
                <a:cubicBezTo>
                  <a:pt x="11167272" y="-23721"/>
                  <a:pt x="11094451" y="10314"/>
                  <a:pt x="11120647" y="0"/>
                </a:cubicBezTo>
                <a:cubicBezTo>
                  <a:pt x="11146843" y="-10314"/>
                  <a:pt x="11180136" y="5594"/>
                  <a:pt x="11214690" y="0"/>
                </a:cubicBezTo>
                <a:cubicBezTo>
                  <a:pt x="11249244" y="-5594"/>
                  <a:pt x="11573274" y="6524"/>
                  <a:pt x="11802462" y="0"/>
                </a:cubicBezTo>
                <a:cubicBezTo>
                  <a:pt x="12031650" y="-6524"/>
                  <a:pt x="12144781" y="48794"/>
                  <a:pt x="12390235" y="0"/>
                </a:cubicBezTo>
                <a:cubicBezTo>
                  <a:pt x="12635689" y="-48794"/>
                  <a:pt x="12675528" y="26968"/>
                  <a:pt x="12813430" y="0"/>
                </a:cubicBezTo>
                <a:cubicBezTo>
                  <a:pt x="12951332" y="-26968"/>
                  <a:pt x="13203087" y="83382"/>
                  <a:pt x="13565779" y="0"/>
                </a:cubicBezTo>
                <a:cubicBezTo>
                  <a:pt x="13928471" y="-83382"/>
                  <a:pt x="13825513" y="29917"/>
                  <a:pt x="13988974" y="0"/>
                </a:cubicBezTo>
                <a:cubicBezTo>
                  <a:pt x="14152435" y="-29917"/>
                  <a:pt x="14662205" y="82199"/>
                  <a:pt x="14905899" y="0"/>
                </a:cubicBezTo>
                <a:cubicBezTo>
                  <a:pt x="15149593" y="-82199"/>
                  <a:pt x="15160851" y="43469"/>
                  <a:pt x="15329095" y="0"/>
                </a:cubicBezTo>
                <a:cubicBezTo>
                  <a:pt x="15497339" y="-43469"/>
                  <a:pt x="15387940" y="5310"/>
                  <a:pt x="15423138" y="0"/>
                </a:cubicBezTo>
                <a:cubicBezTo>
                  <a:pt x="15458336" y="-5310"/>
                  <a:pt x="15659831" y="49602"/>
                  <a:pt x="15846334" y="0"/>
                </a:cubicBezTo>
                <a:cubicBezTo>
                  <a:pt x="16032837" y="-49602"/>
                  <a:pt x="15906897" y="8498"/>
                  <a:pt x="15940378" y="0"/>
                </a:cubicBezTo>
                <a:cubicBezTo>
                  <a:pt x="15973859" y="-8498"/>
                  <a:pt x="16258795" y="41223"/>
                  <a:pt x="16457617" y="0"/>
                </a:cubicBezTo>
                <a:cubicBezTo>
                  <a:pt x="16515633" y="155767"/>
                  <a:pt x="16388388" y="391179"/>
                  <a:pt x="16457617" y="633096"/>
                </a:cubicBezTo>
                <a:cubicBezTo>
                  <a:pt x="16526846" y="875013"/>
                  <a:pt x="16420524" y="1072643"/>
                  <a:pt x="16457617" y="1208639"/>
                </a:cubicBezTo>
                <a:cubicBezTo>
                  <a:pt x="16494710" y="1344635"/>
                  <a:pt x="16391114" y="1615657"/>
                  <a:pt x="16457617" y="1841735"/>
                </a:cubicBezTo>
                <a:cubicBezTo>
                  <a:pt x="16524120" y="2067813"/>
                  <a:pt x="16452049" y="2133083"/>
                  <a:pt x="16457617" y="2302169"/>
                </a:cubicBezTo>
                <a:cubicBezTo>
                  <a:pt x="16463185" y="2471255"/>
                  <a:pt x="16452291" y="2569390"/>
                  <a:pt x="16457617" y="2762603"/>
                </a:cubicBezTo>
                <a:cubicBezTo>
                  <a:pt x="16462943" y="2955816"/>
                  <a:pt x="16432198" y="2980136"/>
                  <a:pt x="16457617" y="3165482"/>
                </a:cubicBezTo>
                <a:cubicBezTo>
                  <a:pt x="16483036" y="3350828"/>
                  <a:pt x="16409516" y="3477522"/>
                  <a:pt x="16457617" y="3568362"/>
                </a:cubicBezTo>
                <a:cubicBezTo>
                  <a:pt x="16505718" y="3659202"/>
                  <a:pt x="16430136" y="3859059"/>
                  <a:pt x="16457617" y="4086350"/>
                </a:cubicBezTo>
                <a:cubicBezTo>
                  <a:pt x="16485098" y="4313641"/>
                  <a:pt x="16425093" y="4502539"/>
                  <a:pt x="16457617" y="4777000"/>
                </a:cubicBezTo>
                <a:cubicBezTo>
                  <a:pt x="16490141" y="5051461"/>
                  <a:pt x="16402419" y="5021430"/>
                  <a:pt x="16457617" y="5237434"/>
                </a:cubicBezTo>
                <a:cubicBezTo>
                  <a:pt x="16512815" y="5453438"/>
                  <a:pt x="16398913" y="5547345"/>
                  <a:pt x="16457617" y="5755422"/>
                </a:cubicBezTo>
                <a:cubicBezTo>
                  <a:pt x="16120547" y="5821144"/>
                  <a:pt x="15870364" y="5714202"/>
                  <a:pt x="15705269" y="5755422"/>
                </a:cubicBezTo>
                <a:cubicBezTo>
                  <a:pt x="15540174" y="5796642"/>
                  <a:pt x="15538616" y="5754080"/>
                  <a:pt x="15446649" y="5755422"/>
                </a:cubicBezTo>
                <a:cubicBezTo>
                  <a:pt x="15354682" y="5756764"/>
                  <a:pt x="15376882" y="5755115"/>
                  <a:pt x="15352606" y="5755422"/>
                </a:cubicBezTo>
                <a:cubicBezTo>
                  <a:pt x="15328330" y="5755729"/>
                  <a:pt x="15037520" y="5701217"/>
                  <a:pt x="14764834" y="5755422"/>
                </a:cubicBezTo>
                <a:cubicBezTo>
                  <a:pt x="14492148" y="5809627"/>
                  <a:pt x="14536769" y="5746399"/>
                  <a:pt x="14341638" y="5755422"/>
                </a:cubicBezTo>
                <a:cubicBezTo>
                  <a:pt x="14146507" y="5764445"/>
                  <a:pt x="14181156" y="5735322"/>
                  <a:pt x="14083018" y="5755422"/>
                </a:cubicBezTo>
                <a:cubicBezTo>
                  <a:pt x="13984880" y="5775522"/>
                  <a:pt x="13487586" y="5747488"/>
                  <a:pt x="13166094" y="5755422"/>
                </a:cubicBezTo>
                <a:cubicBezTo>
                  <a:pt x="12844602" y="5763356"/>
                  <a:pt x="12826237" y="5730423"/>
                  <a:pt x="12578322" y="5755422"/>
                </a:cubicBezTo>
                <a:cubicBezTo>
                  <a:pt x="12330407" y="5780421"/>
                  <a:pt x="12280371" y="5740126"/>
                  <a:pt x="11990550" y="5755422"/>
                </a:cubicBezTo>
                <a:cubicBezTo>
                  <a:pt x="11700729" y="5770718"/>
                  <a:pt x="11655221" y="5745047"/>
                  <a:pt x="11567354" y="5755422"/>
                </a:cubicBezTo>
                <a:cubicBezTo>
                  <a:pt x="11479487" y="5765797"/>
                  <a:pt x="11513545" y="5749945"/>
                  <a:pt x="11473310" y="5755422"/>
                </a:cubicBezTo>
                <a:cubicBezTo>
                  <a:pt x="11433075" y="5760899"/>
                  <a:pt x="11422307" y="5751366"/>
                  <a:pt x="11379267" y="5755422"/>
                </a:cubicBezTo>
                <a:cubicBezTo>
                  <a:pt x="11336227" y="5759478"/>
                  <a:pt x="11318494" y="5754736"/>
                  <a:pt x="11285223" y="5755422"/>
                </a:cubicBezTo>
                <a:cubicBezTo>
                  <a:pt x="11251952" y="5756108"/>
                  <a:pt x="11078770" y="5733793"/>
                  <a:pt x="11026603" y="5755422"/>
                </a:cubicBezTo>
                <a:cubicBezTo>
                  <a:pt x="10974436" y="5777051"/>
                  <a:pt x="10964260" y="5747366"/>
                  <a:pt x="10932560" y="5755422"/>
                </a:cubicBezTo>
                <a:cubicBezTo>
                  <a:pt x="10900860" y="5763478"/>
                  <a:pt x="10374285" y="5719025"/>
                  <a:pt x="10180212" y="5755422"/>
                </a:cubicBezTo>
                <a:cubicBezTo>
                  <a:pt x="9986139" y="5791819"/>
                  <a:pt x="9582719" y="5671256"/>
                  <a:pt x="9427863" y="5755422"/>
                </a:cubicBezTo>
                <a:cubicBezTo>
                  <a:pt x="9273007" y="5839588"/>
                  <a:pt x="9257266" y="5748407"/>
                  <a:pt x="9169244" y="5755422"/>
                </a:cubicBezTo>
                <a:cubicBezTo>
                  <a:pt x="9081222" y="5762437"/>
                  <a:pt x="8747676" y="5709068"/>
                  <a:pt x="8581472" y="5755422"/>
                </a:cubicBezTo>
                <a:cubicBezTo>
                  <a:pt x="8415268" y="5801776"/>
                  <a:pt x="8395696" y="5726232"/>
                  <a:pt x="8322852" y="5755422"/>
                </a:cubicBezTo>
                <a:cubicBezTo>
                  <a:pt x="8250008" y="5784612"/>
                  <a:pt x="7748364" y="5699220"/>
                  <a:pt x="7570504" y="5755422"/>
                </a:cubicBezTo>
                <a:cubicBezTo>
                  <a:pt x="7392644" y="5811624"/>
                  <a:pt x="7144676" y="5745329"/>
                  <a:pt x="6982732" y="5755422"/>
                </a:cubicBezTo>
                <a:cubicBezTo>
                  <a:pt x="6820788" y="5765515"/>
                  <a:pt x="6498413" y="5683994"/>
                  <a:pt x="6230384" y="5755422"/>
                </a:cubicBezTo>
                <a:cubicBezTo>
                  <a:pt x="5962355" y="5826850"/>
                  <a:pt x="5591616" y="5683652"/>
                  <a:pt x="5313459" y="5755422"/>
                </a:cubicBezTo>
                <a:cubicBezTo>
                  <a:pt x="5035302" y="5827192"/>
                  <a:pt x="5163307" y="5750137"/>
                  <a:pt x="5054840" y="5755422"/>
                </a:cubicBezTo>
                <a:cubicBezTo>
                  <a:pt x="4946373" y="5760707"/>
                  <a:pt x="4909418" y="5731193"/>
                  <a:pt x="4796220" y="5755422"/>
                </a:cubicBezTo>
                <a:cubicBezTo>
                  <a:pt x="4683022" y="5779651"/>
                  <a:pt x="4322938" y="5666260"/>
                  <a:pt x="3879295" y="5755422"/>
                </a:cubicBezTo>
                <a:cubicBezTo>
                  <a:pt x="3435653" y="5844584"/>
                  <a:pt x="3823657" y="5748612"/>
                  <a:pt x="3785252" y="5755422"/>
                </a:cubicBezTo>
                <a:cubicBezTo>
                  <a:pt x="3746847" y="5762232"/>
                  <a:pt x="3367991" y="5695049"/>
                  <a:pt x="3032904" y="5755422"/>
                </a:cubicBezTo>
                <a:cubicBezTo>
                  <a:pt x="2697817" y="5815795"/>
                  <a:pt x="2864674" y="5740412"/>
                  <a:pt x="2774284" y="5755422"/>
                </a:cubicBezTo>
                <a:cubicBezTo>
                  <a:pt x="2683894" y="5770432"/>
                  <a:pt x="2206261" y="5736734"/>
                  <a:pt x="1857360" y="5755422"/>
                </a:cubicBezTo>
                <a:cubicBezTo>
                  <a:pt x="1508459" y="5774110"/>
                  <a:pt x="1712324" y="5746766"/>
                  <a:pt x="1598740" y="5755422"/>
                </a:cubicBezTo>
                <a:cubicBezTo>
                  <a:pt x="1485156" y="5764078"/>
                  <a:pt x="1041922" y="5747191"/>
                  <a:pt x="681816" y="5755422"/>
                </a:cubicBezTo>
                <a:cubicBezTo>
                  <a:pt x="321710" y="5763653"/>
                  <a:pt x="622511" y="5750015"/>
                  <a:pt x="587772" y="5755422"/>
                </a:cubicBezTo>
                <a:cubicBezTo>
                  <a:pt x="553033" y="5760829"/>
                  <a:pt x="228800" y="5737241"/>
                  <a:pt x="0" y="5755422"/>
                </a:cubicBezTo>
                <a:cubicBezTo>
                  <a:pt x="-4175" y="5558800"/>
                  <a:pt x="25078" y="5255272"/>
                  <a:pt x="0" y="5122326"/>
                </a:cubicBezTo>
                <a:cubicBezTo>
                  <a:pt x="-25078" y="4989380"/>
                  <a:pt x="2026" y="4606256"/>
                  <a:pt x="0" y="4431675"/>
                </a:cubicBezTo>
                <a:cubicBezTo>
                  <a:pt x="-2026" y="4257094"/>
                  <a:pt x="37108" y="4195436"/>
                  <a:pt x="0" y="4028795"/>
                </a:cubicBezTo>
                <a:cubicBezTo>
                  <a:pt x="-37108" y="3862154"/>
                  <a:pt x="60588" y="3656650"/>
                  <a:pt x="0" y="3453253"/>
                </a:cubicBezTo>
                <a:cubicBezTo>
                  <a:pt x="-60588" y="3249856"/>
                  <a:pt x="16786" y="3133855"/>
                  <a:pt x="0" y="2935265"/>
                </a:cubicBezTo>
                <a:cubicBezTo>
                  <a:pt x="-16786" y="2736675"/>
                  <a:pt x="31690" y="2539368"/>
                  <a:pt x="0" y="2359723"/>
                </a:cubicBezTo>
                <a:cubicBezTo>
                  <a:pt x="-31690" y="2180078"/>
                  <a:pt x="45840" y="1993400"/>
                  <a:pt x="0" y="1726627"/>
                </a:cubicBezTo>
                <a:cubicBezTo>
                  <a:pt x="-45840" y="1459854"/>
                  <a:pt x="78756" y="1292692"/>
                  <a:pt x="0" y="1035976"/>
                </a:cubicBezTo>
                <a:cubicBezTo>
                  <a:pt x="-78756" y="779260"/>
                  <a:pt x="121902" y="250043"/>
                  <a:pt x="0" y="0"/>
                </a:cubicBezTo>
                <a:close/>
              </a:path>
              <a:path w="16457617" h="5755422" stroke="0" extrusionOk="0">
                <a:moveTo>
                  <a:pt x="0" y="0"/>
                </a:moveTo>
                <a:cubicBezTo>
                  <a:pt x="90027" y="-17267"/>
                  <a:pt x="261613" y="35020"/>
                  <a:pt x="423196" y="0"/>
                </a:cubicBezTo>
                <a:cubicBezTo>
                  <a:pt x="584779" y="-35020"/>
                  <a:pt x="496867" y="6957"/>
                  <a:pt x="517239" y="0"/>
                </a:cubicBezTo>
                <a:cubicBezTo>
                  <a:pt x="537611" y="-6957"/>
                  <a:pt x="815411" y="59044"/>
                  <a:pt x="1105011" y="0"/>
                </a:cubicBezTo>
                <a:cubicBezTo>
                  <a:pt x="1394611" y="-59044"/>
                  <a:pt x="1336271" y="12157"/>
                  <a:pt x="1528207" y="0"/>
                </a:cubicBezTo>
                <a:cubicBezTo>
                  <a:pt x="1720143" y="-12157"/>
                  <a:pt x="2026240" y="78176"/>
                  <a:pt x="2280555" y="0"/>
                </a:cubicBezTo>
                <a:cubicBezTo>
                  <a:pt x="2534870" y="-78176"/>
                  <a:pt x="2354007" y="1326"/>
                  <a:pt x="2374599" y="0"/>
                </a:cubicBezTo>
                <a:cubicBezTo>
                  <a:pt x="2395191" y="-1326"/>
                  <a:pt x="2902678" y="38382"/>
                  <a:pt x="3291523" y="0"/>
                </a:cubicBezTo>
                <a:cubicBezTo>
                  <a:pt x="3680368" y="-38382"/>
                  <a:pt x="3850233" y="28097"/>
                  <a:pt x="4208448" y="0"/>
                </a:cubicBezTo>
                <a:cubicBezTo>
                  <a:pt x="4566664" y="-28097"/>
                  <a:pt x="4660397" y="18129"/>
                  <a:pt x="4796220" y="0"/>
                </a:cubicBezTo>
                <a:cubicBezTo>
                  <a:pt x="4932043" y="-18129"/>
                  <a:pt x="4961398" y="12509"/>
                  <a:pt x="5054840" y="0"/>
                </a:cubicBezTo>
                <a:cubicBezTo>
                  <a:pt x="5148282" y="-12509"/>
                  <a:pt x="5106308" y="989"/>
                  <a:pt x="5148883" y="0"/>
                </a:cubicBezTo>
                <a:cubicBezTo>
                  <a:pt x="5191458" y="-989"/>
                  <a:pt x="5708772" y="90139"/>
                  <a:pt x="5901231" y="0"/>
                </a:cubicBezTo>
                <a:cubicBezTo>
                  <a:pt x="6093690" y="-90139"/>
                  <a:pt x="6260431" y="12579"/>
                  <a:pt x="6489003" y="0"/>
                </a:cubicBezTo>
                <a:cubicBezTo>
                  <a:pt x="6717575" y="-12579"/>
                  <a:pt x="7000054" y="34026"/>
                  <a:pt x="7241351" y="0"/>
                </a:cubicBezTo>
                <a:cubicBezTo>
                  <a:pt x="7482648" y="-34026"/>
                  <a:pt x="7741719" y="89558"/>
                  <a:pt x="7993700" y="0"/>
                </a:cubicBezTo>
                <a:cubicBezTo>
                  <a:pt x="8245681" y="-89558"/>
                  <a:pt x="8143228" y="10255"/>
                  <a:pt x="8252319" y="0"/>
                </a:cubicBezTo>
                <a:cubicBezTo>
                  <a:pt x="8361410" y="-10255"/>
                  <a:pt x="8562444" y="29568"/>
                  <a:pt x="8675515" y="0"/>
                </a:cubicBezTo>
                <a:cubicBezTo>
                  <a:pt x="8788586" y="-29568"/>
                  <a:pt x="9235613" y="28816"/>
                  <a:pt x="9592440" y="0"/>
                </a:cubicBezTo>
                <a:cubicBezTo>
                  <a:pt x="9949268" y="-28816"/>
                  <a:pt x="9923795" y="24886"/>
                  <a:pt x="10015635" y="0"/>
                </a:cubicBezTo>
                <a:cubicBezTo>
                  <a:pt x="10107476" y="-24886"/>
                  <a:pt x="10192166" y="11124"/>
                  <a:pt x="10274255" y="0"/>
                </a:cubicBezTo>
                <a:cubicBezTo>
                  <a:pt x="10356344" y="-11124"/>
                  <a:pt x="10333807" y="4547"/>
                  <a:pt x="10368299" y="0"/>
                </a:cubicBezTo>
                <a:cubicBezTo>
                  <a:pt x="10402791" y="-4547"/>
                  <a:pt x="10795908" y="9115"/>
                  <a:pt x="11120647" y="0"/>
                </a:cubicBezTo>
                <a:cubicBezTo>
                  <a:pt x="11445386" y="-9115"/>
                  <a:pt x="11598628" y="9819"/>
                  <a:pt x="12037571" y="0"/>
                </a:cubicBezTo>
                <a:cubicBezTo>
                  <a:pt x="12476514" y="-9819"/>
                  <a:pt x="12179330" y="17380"/>
                  <a:pt x="12296191" y="0"/>
                </a:cubicBezTo>
                <a:cubicBezTo>
                  <a:pt x="12413052" y="-17380"/>
                  <a:pt x="12487734" y="15106"/>
                  <a:pt x="12554811" y="0"/>
                </a:cubicBezTo>
                <a:cubicBezTo>
                  <a:pt x="12621888" y="-15106"/>
                  <a:pt x="12746811" y="709"/>
                  <a:pt x="12813430" y="0"/>
                </a:cubicBezTo>
                <a:cubicBezTo>
                  <a:pt x="12880049" y="-709"/>
                  <a:pt x="12868902" y="2068"/>
                  <a:pt x="12907474" y="0"/>
                </a:cubicBezTo>
                <a:cubicBezTo>
                  <a:pt x="12946046" y="-2068"/>
                  <a:pt x="13226470" y="9789"/>
                  <a:pt x="13330670" y="0"/>
                </a:cubicBezTo>
                <a:cubicBezTo>
                  <a:pt x="13434870" y="-9789"/>
                  <a:pt x="13514262" y="30865"/>
                  <a:pt x="13589289" y="0"/>
                </a:cubicBezTo>
                <a:cubicBezTo>
                  <a:pt x="13664316" y="-30865"/>
                  <a:pt x="13794178" y="2280"/>
                  <a:pt x="13847909" y="0"/>
                </a:cubicBezTo>
                <a:cubicBezTo>
                  <a:pt x="13901640" y="-2280"/>
                  <a:pt x="14299982" y="43134"/>
                  <a:pt x="14435681" y="0"/>
                </a:cubicBezTo>
                <a:cubicBezTo>
                  <a:pt x="14571380" y="-43134"/>
                  <a:pt x="14977381" y="15917"/>
                  <a:pt x="15188029" y="0"/>
                </a:cubicBezTo>
                <a:cubicBezTo>
                  <a:pt x="15398677" y="-15917"/>
                  <a:pt x="15632143" y="6781"/>
                  <a:pt x="15940378" y="0"/>
                </a:cubicBezTo>
                <a:cubicBezTo>
                  <a:pt x="16248613" y="-6781"/>
                  <a:pt x="16347356" y="24026"/>
                  <a:pt x="16457617" y="0"/>
                </a:cubicBezTo>
                <a:cubicBezTo>
                  <a:pt x="16537984" y="219501"/>
                  <a:pt x="16453422" y="373965"/>
                  <a:pt x="16457617" y="690651"/>
                </a:cubicBezTo>
                <a:cubicBezTo>
                  <a:pt x="16461812" y="1007337"/>
                  <a:pt x="16409454" y="995785"/>
                  <a:pt x="16457617" y="1208639"/>
                </a:cubicBezTo>
                <a:cubicBezTo>
                  <a:pt x="16505780" y="1421493"/>
                  <a:pt x="16433621" y="1484211"/>
                  <a:pt x="16457617" y="1726627"/>
                </a:cubicBezTo>
                <a:cubicBezTo>
                  <a:pt x="16481613" y="1969043"/>
                  <a:pt x="16453682" y="2135887"/>
                  <a:pt x="16457617" y="2302169"/>
                </a:cubicBezTo>
                <a:cubicBezTo>
                  <a:pt x="16461552" y="2468451"/>
                  <a:pt x="16418228" y="2655428"/>
                  <a:pt x="16457617" y="2992819"/>
                </a:cubicBezTo>
                <a:cubicBezTo>
                  <a:pt x="16497006" y="3330210"/>
                  <a:pt x="16406636" y="3290426"/>
                  <a:pt x="16457617" y="3453253"/>
                </a:cubicBezTo>
                <a:cubicBezTo>
                  <a:pt x="16508598" y="3616080"/>
                  <a:pt x="16432404" y="3696605"/>
                  <a:pt x="16457617" y="3913687"/>
                </a:cubicBezTo>
                <a:cubicBezTo>
                  <a:pt x="16482830" y="4130769"/>
                  <a:pt x="16426178" y="4198218"/>
                  <a:pt x="16457617" y="4374121"/>
                </a:cubicBezTo>
                <a:cubicBezTo>
                  <a:pt x="16489056" y="4550024"/>
                  <a:pt x="16407366" y="4785647"/>
                  <a:pt x="16457617" y="5007217"/>
                </a:cubicBezTo>
                <a:cubicBezTo>
                  <a:pt x="16507868" y="5228787"/>
                  <a:pt x="16445567" y="5535353"/>
                  <a:pt x="16457617" y="5755422"/>
                </a:cubicBezTo>
                <a:cubicBezTo>
                  <a:pt x="16292311" y="5819438"/>
                  <a:pt x="16109305" y="5706824"/>
                  <a:pt x="15869845" y="5755422"/>
                </a:cubicBezTo>
                <a:cubicBezTo>
                  <a:pt x="15630385" y="5804020"/>
                  <a:pt x="15469727" y="5721452"/>
                  <a:pt x="15117497" y="5755422"/>
                </a:cubicBezTo>
                <a:cubicBezTo>
                  <a:pt x="14765267" y="5789392"/>
                  <a:pt x="14813589" y="5691273"/>
                  <a:pt x="14529725" y="5755422"/>
                </a:cubicBezTo>
                <a:cubicBezTo>
                  <a:pt x="14245861" y="5819571"/>
                  <a:pt x="14209787" y="5716546"/>
                  <a:pt x="13941953" y="5755422"/>
                </a:cubicBezTo>
                <a:cubicBezTo>
                  <a:pt x="13674119" y="5794298"/>
                  <a:pt x="13257943" y="5665430"/>
                  <a:pt x="13025028" y="5755422"/>
                </a:cubicBezTo>
                <a:cubicBezTo>
                  <a:pt x="12792114" y="5845414"/>
                  <a:pt x="12965304" y="5752663"/>
                  <a:pt x="12930985" y="5755422"/>
                </a:cubicBezTo>
                <a:cubicBezTo>
                  <a:pt x="12896666" y="5758181"/>
                  <a:pt x="12877097" y="5750858"/>
                  <a:pt x="12836941" y="5755422"/>
                </a:cubicBezTo>
                <a:cubicBezTo>
                  <a:pt x="12796785" y="5759986"/>
                  <a:pt x="12774743" y="5753065"/>
                  <a:pt x="12742898" y="5755422"/>
                </a:cubicBezTo>
                <a:cubicBezTo>
                  <a:pt x="12711053" y="5757779"/>
                  <a:pt x="12472679" y="5741390"/>
                  <a:pt x="12319702" y="5755422"/>
                </a:cubicBezTo>
                <a:cubicBezTo>
                  <a:pt x="12166725" y="5769454"/>
                  <a:pt x="12104272" y="5706957"/>
                  <a:pt x="11896506" y="5755422"/>
                </a:cubicBezTo>
                <a:cubicBezTo>
                  <a:pt x="11688740" y="5803887"/>
                  <a:pt x="11748968" y="5735415"/>
                  <a:pt x="11637886" y="5755422"/>
                </a:cubicBezTo>
                <a:cubicBezTo>
                  <a:pt x="11526804" y="5775429"/>
                  <a:pt x="11182682" y="5754394"/>
                  <a:pt x="10885538" y="5755422"/>
                </a:cubicBezTo>
                <a:cubicBezTo>
                  <a:pt x="10588394" y="5756450"/>
                  <a:pt x="10641062" y="5755339"/>
                  <a:pt x="10462342" y="5755422"/>
                </a:cubicBezTo>
                <a:cubicBezTo>
                  <a:pt x="10283622" y="5755505"/>
                  <a:pt x="9904232" y="5670928"/>
                  <a:pt x="9709994" y="5755422"/>
                </a:cubicBezTo>
                <a:cubicBezTo>
                  <a:pt x="9515756" y="5839916"/>
                  <a:pt x="9535240" y="5739431"/>
                  <a:pt x="9451374" y="5755422"/>
                </a:cubicBezTo>
                <a:cubicBezTo>
                  <a:pt x="9367508" y="5771413"/>
                  <a:pt x="9144829" y="5695438"/>
                  <a:pt x="8863602" y="5755422"/>
                </a:cubicBezTo>
                <a:cubicBezTo>
                  <a:pt x="8582375" y="5815406"/>
                  <a:pt x="8295675" y="5649671"/>
                  <a:pt x="7946678" y="5755422"/>
                </a:cubicBezTo>
                <a:cubicBezTo>
                  <a:pt x="7597681" y="5861173"/>
                  <a:pt x="7892246" y="5753765"/>
                  <a:pt x="7852634" y="5755422"/>
                </a:cubicBezTo>
                <a:cubicBezTo>
                  <a:pt x="7813022" y="5757079"/>
                  <a:pt x="7596649" y="5712885"/>
                  <a:pt x="7429439" y="5755422"/>
                </a:cubicBezTo>
                <a:cubicBezTo>
                  <a:pt x="7262229" y="5797959"/>
                  <a:pt x="7138650" y="5718490"/>
                  <a:pt x="7006243" y="5755422"/>
                </a:cubicBezTo>
                <a:cubicBezTo>
                  <a:pt x="6873836" y="5792354"/>
                  <a:pt x="6806653" y="5738106"/>
                  <a:pt x="6747623" y="5755422"/>
                </a:cubicBezTo>
                <a:cubicBezTo>
                  <a:pt x="6688593" y="5772738"/>
                  <a:pt x="6327130" y="5692295"/>
                  <a:pt x="5995275" y="5755422"/>
                </a:cubicBezTo>
                <a:cubicBezTo>
                  <a:pt x="5663420" y="5818549"/>
                  <a:pt x="5464562" y="5668840"/>
                  <a:pt x="5242927" y="5755422"/>
                </a:cubicBezTo>
                <a:cubicBezTo>
                  <a:pt x="5021292" y="5842004"/>
                  <a:pt x="4700327" y="5744154"/>
                  <a:pt x="4490578" y="5755422"/>
                </a:cubicBezTo>
                <a:cubicBezTo>
                  <a:pt x="4280829" y="5766690"/>
                  <a:pt x="4079929" y="5685301"/>
                  <a:pt x="3738230" y="5755422"/>
                </a:cubicBezTo>
                <a:cubicBezTo>
                  <a:pt x="3396531" y="5825543"/>
                  <a:pt x="3292957" y="5717968"/>
                  <a:pt x="3150458" y="5755422"/>
                </a:cubicBezTo>
                <a:cubicBezTo>
                  <a:pt x="3007959" y="5792876"/>
                  <a:pt x="2689063" y="5732056"/>
                  <a:pt x="2233534" y="5755422"/>
                </a:cubicBezTo>
                <a:cubicBezTo>
                  <a:pt x="1778005" y="5778788"/>
                  <a:pt x="1904300" y="5737218"/>
                  <a:pt x="1645762" y="5755422"/>
                </a:cubicBezTo>
                <a:cubicBezTo>
                  <a:pt x="1387224" y="5773626"/>
                  <a:pt x="912327" y="5722339"/>
                  <a:pt x="728837" y="5755422"/>
                </a:cubicBezTo>
                <a:cubicBezTo>
                  <a:pt x="545348" y="5788505"/>
                  <a:pt x="259528" y="5713486"/>
                  <a:pt x="0" y="5755422"/>
                </a:cubicBezTo>
                <a:cubicBezTo>
                  <a:pt x="-3463" y="5595462"/>
                  <a:pt x="43515" y="5406686"/>
                  <a:pt x="0" y="5294988"/>
                </a:cubicBezTo>
                <a:cubicBezTo>
                  <a:pt x="-43515" y="5183290"/>
                  <a:pt x="64166" y="4850125"/>
                  <a:pt x="0" y="4719446"/>
                </a:cubicBezTo>
                <a:cubicBezTo>
                  <a:pt x="-64166" y="4588767"/>
                  <a:pt x="9503" y="4422738"/>
                  <a:pt x="0" y="4316567"/>
                </a:cubicBezTo>
                <a:cubicBezTo>
                  <a:pt x="-9503" y="4210396"/>
                  <a:pt x="2456" y="4013153"/>
                  <a:pt x="0" y="3798579"/>
                </a:cubicBezTo>
                <a:cubicBezTo>
                  <a:pt x="-2456" y="3584005"/>
                  <a:pt x="52788" y="3497047"/>
                  <a:pt x="0" y="3223036"/>
                </a:cubicBezTo>
                <a:cubicBezTo>
                  <a:pt x="-52788" y="2949025"/>
                  <a:pt x="11693" y="2959743"/>
                  <a:pt x="0" y="2705048"/>
                </a:cubicBezTo>
                <a:cubicBezTo>
                  <a:pt x="-11693" y="2450353"/>
                  <a:pt x="3516" y="2357591"/>
                  <a:pt x="0" y="2071952"/>
                </a:cubicBezTo>
                <a:cubicBezTo>
                  <a:pt x="-3516" y="1786313"/>
                  <a:pt x="17781" y="1854367"/>
                  <a:pt x="0" y="1669072"/>
                </a:cubicBezTo>
                <a:cubicBezTo>
                  <a:pt x="-17781" y="1483777"/>
                  <a:pt x="54812" y="1271173"/>
                  <a:pt x="0" y="1151084"/>
                </a:cubicBezTo>
                <a:cubicBezTo>
                  <a:pt x="-54812" y="1030995"/>
                  <a:pt x="40649" y="836134"/>
                  <a:pt x="0" y="748205"/>
                </a:cubicBezTo>
                <a:cubicBezTo>
                  <a:pt x="-40649" y="660276"/>
                  <a:pt x="8135" y="349670"/>
                  <a:pt x="0" y="0"/>
                </a:cubicBezTo>
                <a:close/>
              </a:path>
            </a:pathLst>
          </a:custGeom>
          <a:solidFill>
            <a:srgbClr val="FFD9D9"/>
          </a:solidFill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23043581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4800"/>
              </a:spcAft>
            </a:pPr>
            <a:r>
              <a:rPr lang="hu-H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KÖVETKEZTETÉSEK</a:t>
            </a:r>
          </a:p>
          <a:p>
            <a:pPr marL="571500" indent="-571500" algn="just">
              <a:buFont typeface="Times New Roman" panose="02020603050405020304" pitchFamily="18" charset="0"/>
              <a:buChar char="&gt;"/>
            </a:pP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SSB fehérjék képesek a folyadék-folyadék fázisszeparációra. </a:t>
            </a:r>
          </a:p>
          <a:p>
            <a:pPr marL="571500" indent="-571500" algn="just">
              <a:buFont typeface="Times New Roman" panose="02020603050405020304" pitchFamily="18" charset="0"/>
              <a:buChar char="&gt;"/>
            </a:pP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hSSB1 oxidatív közegben, egyszálú DNS jelenlétében képez kondenzátumokat. Az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EcSSB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viszont a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közegtől függetlenül kondenzál, azonban a magas egyszálú DNS-koncentráció gátolja ezt a folyamatot.</a:t>
            </a:r>
          </a:p>
          <a:p>
            <a:pPr marL="571500" indent="-571500" algn="just">
              <a:buFont typeface="Times New Roman" panose="02020603050405020304" pitchFamily="18" charset="0"/>
              <a:buChar char="&gt;"/>
            </a:pP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oxidatív közeg károsítja a sejteket, így akár a génállományt is. A hSSB1 részt vehet az oxidatív DNS-károsodások javításában, vagyis a genom védelmében, LLPS kondenzátumok kialakítása által. Ezzel ellentétben az </a:t>
            </a:r>
            <a:r>
              <a:rPr lang="hu-H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EcSSB</a:t>
            </a:r>
            <a:r>
              <a:rPr lang="hu-H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cseppekben tárolódik, és stressz hatására megjelenő, szabad egyszálú DNS jelenlétében lép ki ebből.</a:t>
            </a:r>
          </a:p>
        </p:txBody>
      </p:sp>
      <p:grpSp>
        <p:nvGrpSpPr>
          <p:cNvPr id="104" name="Csoportba foglalás 103">
            <a:extLst>
              <a:ext uri="{FF2B5EF4-FFF2-40B4-BE49-F238E27FC236}">
                <a16:creationId xmlns:a16="http://schemas.microsoft.com/office/drawing/2014/main" id="{F5DB0519-B1F1-642D-D7D4-9CF47CDC1347}"/>
              </a:ext>
            </a:extLst>
          </p:cNvPr>
          <p:cNvGrpSpPr/>
          <p:nvPr/>
        </p:nvGrpSpPr>
        <p:grpSpPr>
          <a:xfrm>
            <a:off x="23689447" y="15573560"/>
            <a:ext cx="5154933" cy="4133765"/>
            <a:chOff x="16222814" y="12864229"/>
            <a:chExt cx="5321797" cy="4454263"/>
          </a:xfrm>
        </p:grpSpPr>
        <p:sp>
          <p:nvSpPr>
            <p:cNvPr id="105" name="Téglalap 104">
              <a:extLst>
                <a:ext uri="{FF2B5EF4-FFF2-40B4-BE49-F238E27FC236}">
                  <a16:creationId xmlns:a16="http://schemas.microsoft.com/office/drawing/2014/main" id="{91755B65-84F8-6F8A-FC86-061AD6610751}"/>
                </a:ext>
              </a:extLst>
            </p:cNvPr>
            <p:cNvSpPr/>
            <p:nvPr/>
          </p:nvSpPr>
          <p:spPr>
            <a:xfrm>
              <a:off x="17002829" y="14969680"/>
              <a:ext cx="2701333" cy="471264"/>
            </a:xfrm>
            <a:prstGeom prst="rect">
              <a:avLst/>
            </a:prstGeom>
            <a:solidFill>
              <a:srgbClr val="5C5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6" name="Téglalap 105">
              <a:extLst>
                <a:ext uri="{FF2B5EF4-FFF2-40B4-BE49-F238E27FC236}">
                  <a16:creationId xmlns:a16="http://schemas.microsoft.com/office/drawing/2014/main" id="{0C69024E-B797-F243-F289-846B52528488}"/>
                </a:ext>
              </a:extLst>
            </p:cNvPr>
            <p:cNvSpPr/>
            <p:nvPr/>
          </p:nvSpPr>
          <p:spPr>
            <a:xfrm>
              <a:off x="17002829" y="16373480"/>
              <a:ext cx="2701333" cy="471264"/>
            </a:xfrm>
            <a:prstGeom prst="rect">
              <a:avLst/>
            </a:prstGeom>
            <a:solidFill>
              <a:srgbClr val="5C5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7" name="Téglalap 106">
              <a:extLst>
                <a:ext uri="{FF2B5EF4-FFF2-40B4-BE49-F238E27FC236}">
                  <a16:creationId xmlns:a16="http://schemas.microsoft.com/office/drawing/2014/main" id="{2ED61BA8-622E-D7A3-03F2-5FA9B6324B10}"/>
                </a:ext>
              </a:extLst>
            </p:cNvPr>
            <p:cNvSpPr/>
            <p:nvPr/>
          </p:nvSpPr>
          <p:spPr>
            <a:xfrm>
              <a:off x="19704162" y="14969680"/>
              <a:ext cx="1621474" cy="471264"/>
            </a:xfrm>
            <a:prstGeom prst="rect">
              <a:avLst/>
            </a:prstGeom>
            <a:solidFill>
              <a:srgbClr val="BD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8" name="Téglalap 107">
              <a:extLst>
                <a:ext uri="{FF2B5EF4-FFF2-40B4-BE49-F238E27FC236}">
                  <a16:creationId xmlns:a16="http://schemas.microsoft.com/office/drawing/2014/main" id="{00EA65F1-7EF2-15E9-79EC-7CC2A334FCB8}"/>
                </a:ext>
              </a:extLst>
            </p:cNvPr>
            <p:cNvSpPr/>
            <p:nvPr/>
          </p:nvSpPr>
          <p:spPr>
            <a:xfrm>
              <a:off x="19704162" y="16375461"/>
              <a:ext cx="1621474" cy="471264"/>
            </a:xfrm>
            <a:prstGeom prst="rect">
              <a:avLst/>
            </a:prstGeom>
            <a:solidFill>
              <a:srgbClr val="C53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highlight>
                  <a:srgbClr val="FFE89F"/>
                </a:highlight>
              </a:endParaRPr>
            </a:p>
          </p:txBody>
        </p:sp>
        <p:sp>
          <p:nvSpPr>
            <p:cNvPr id="170" name="Szövegdoboz 169">
              <a:extLst>
                <a:ext uri="{FF2B5EF4-FFF2-40B4-BE49-F238E27FC236}">
                  <a16:creationId xmlns:a16="http://schemas.microsoft.com/office/drawing/2014/main" id="{DDBCE300-9F61-F126-8034-C31DFA03970D}"/>
                </a:ext>
              </a:extLst>
            </p:cNvPr>
            <p:cNvSpPr txBox="1"/>
            <p:nvPr/>
          </p:nvSpPr>
          <p:spPr>
            <a:xfrm>
              <a:off x="16222814" y="14243975"/>
              <a:ext cx="3709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Humán – 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SSB1</a:t>
              </a:r>
              <a:r>
                <a:rPr lang="hu-H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(NABP2)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Szövegdoboz 174">
              <a:extLst>
                <a:ext uri="{FF2B5EF4-FFF2-40B4-BE49-F238E27FC236}">
                  <a16:creationId xmlns:a16="http://schemas.microsoft.com/office/drawing/2014/main" id="{45D97C66-AAF6-4CAC-0866-EA6B60D4CBE0}"/>
                </a:ext>
              </a:extLst>
            </p:cNvPr>
            <p:cNvSpPr txBox="1"/>
            <p:nvPr/>
          </p:nvSpPr>
          <p:spPr>
            <a:xfrm>
              <a:off x="16222814" y="15703805"/>
              <a:ext cx="3709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Humán – 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SSB2</a:t>
              </a:r>
              <a:r>
                <a:rPr lang="hu-H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(NABP1) 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Szövegdoboz 175">
              <a:extLst>
                <a:ext uri="{FF2B5EF4-FFF2-40B4-BE49-F238E27FC236}">
                  <a16:creationId xmlns:a16="http://schemas.microsoft.com/office/drawing/2014/main" id="{8ED55CF9-A3F2-CA3D-1985-1F7BBA96B61B}"/>
                </a:ext>
              </a:extLst>
            </p:cNvPr>
            <p:cNvSpPr txBox="1"/>
            <p:nvPr/>
          </p:nvSpPr>
          <p:spPr>
            <a:xfrm>
              <a:off x="20072231" y="15007808"/>
              <a:ext cx="733423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hu-H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Szövegdoboz 176">
              <a:extLst>
                <a:ext uri="{FF2B5EF4-FFF2-40B4-BE49-F238E27FC236}">
                  <a16:creationId xmlns:a16="http://schemas.microsoft.com/office/drawing/2014/main" id="{813713E1-9A13-4BE0-B567-075F728FC8E0}"/>
                </a:ext>
              </a:extLst>
            </p:cNvPr>
            <p:cNvSpPr txBox="1"/>
            <p:nvPr/>
          </p:nvSpPr>
          <p:spPr>
            <a:xfrm>
              <a:off x="20072231" y="16390083"/>
              <a:ext cx="733423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hu-H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Szövegdoboz 179">
              <a:extLst>
                <a:ext uri="{FF2B5EF4-FFF2-40B4-BE49-F238E27FC236}">
                  <a16:creationId xmlns:a16="http://schemas.microsoft.com/office/drawing/2014/main" id="{1AB6F29E-1450-5498-82D2-07FE1F91FF59}"/>
                </a:ext>
              </a:extLst>
            </p:cNvPr>
            <p:cNvSpPr txBox="1"/>
            <p:nvPr/>
          </p:nvSpPr>
          <p:spPr>
            <a:xfrm>
              <a:off x="17872446" y="16366625"/>
              <a:ext cx="1215030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  <a:r>
                <a:rPr lang="hu-H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fold</a:t>
              </a:r>
            </a:p>
          </p:txBody>
        </p:sp>
        <p:sp>
          <p:nvSpPr>
            <p:cNvPr id="181" name="Szövegdoboz 180">
              <a:extLst>
                <a:ext uri="{FF2B5EF4-FFF2-40B4-BE49-F238E27FC236}">
                  <a16:creationId xmlns:a16="http://schemas.microsoft.com/office/drawing/2014/main" id="{57D3D16A-A52E-856B-DA6C-7D3468483ECE}"/>
                </a:ext>
              </a:extLst>
            </p:cNvPr>
            <p:cNvSpPr txBox="1"/>
            <p:nvPr/>
          </p:nvSpPr>
          <p:spPr>
            <a:xfrm>
              <a:off x="17872446" y="14991138"/>
              <a:ext cx="1215030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  <a:r>
                <a:rPr lang="hu-H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fold</a:t>
              </a:r>
            </a:p>
          </p:txBody>
        </p:sp>
        <p:sp>
          <p:nvSpPr>
            <p:cNvPr id="182" name="Téglalap 181">
              <a:extLst>
                <a:ext uri="{FF2B5EF4-FFF2-40B4-BE49-F238E27FC236}">
                  <a16:creationId xmlns:a16="http://schemas.microsoft.com/office/drawing/2014/main" id="{5F32D6FB-3799-226B-A6B1-5A07B08017B0}"/>
                </a:ext>
              </a:extLst>
            </p:cNvPr>
            <p:cNvSpPr/>
            <p:nvPr/>
          </p:nvSpPr>
          <p:spPr>
            <a:xfrm>
              <a:off x="17002829" y="13467496"/>
              <a:ext cx="2701333" cy="471264"/>
            </a:xfrm>
            <a:prstGeom prst="rect">
              <a:avLst/>
            </a:prstGeom>
            <a:solidFill>
              <a:srgbClr val="5C51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highlight>
                  <a:srgbClr val="800080"/>
                </a:highlight>
              </a:endParaRPr>
            </a:p>
          </p:txBody>
        </p:sp>
        <p:sp>
          <p:nvSpPr>
            <p:cNvPr id="183" name="Téglalap 182">
              <a:extLst>
                <a:ext uri="{FF2B5EF4-FFF2-40B4-BE49-F238E27FC236}">
                  <a16:creationId xmlns:a16="http://schemas.microsoft.com/office/drawing/2014/main" id="{E031C190-2324-D30C-F6E4-B3E006AAC6FA}"/>
                </a:ext>
              </a:extLst>
            </p:cNvPr>
            <p:cNvSpPr/>
            <p:nvPr/>
          </p:nvSpPr>
          <p:spPr>
            <a:xfrm>
              <a:off x="19704162" y="13467496"/>
              <a:ext cx="1621474" cy="471264"/>
            </a:xfrm>
            <a:prstGeom prst="rect">
              <a:avLst/>
            </a:prstGeom>
            <a:solidFill>
              <a:srgbClr val="BD29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7" name="Szövegdoboz 186">
              <a:extLst>
                <a:ext uri="{FF2B5EF4-FFF2-40B4-BE49-F238E27FC236}">
                  <a16:creationId xmlns:a16="http://schemas.microsoft.com/office/drawing/2014/main" id="{0D70D1FE-4CE8-191B-9143-22A80F14BB23}"/>
                </a:ext>
              </a:extLst>
            </p:cNvPr>
            <p:cNvSpPr txBox="1"/>
            <p:nvPr/>
          </p:nvSpPr>
          <p:spPr>
            <a:xfrm>
              <a:off x="20072231" y="13458709"/>
              <a:ext cx="733423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</a:t>
              </a:r>
              <a:r>
                <a:rPr lang="hu-H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Szövegdoboz 189">
              <a:extLst>
                <a:ext uri="{FF2B5EF4-FFF2-40B4-BE49-F238E27FC236}">
                  <a16:creationId xmlns:a16="http://schemas.microsoft.com/office/drawing/2014/main" id="{E533CCDA-F839-7682-4621-F8679E7C132C}"/>
                </a:ext>
              </a:extLst>
            </p:cNvPr>
            <p:cNvSpPr txBox="1"/>
            <p:nvPr/>
          </p:nvSpPr>
          <p:spPr>
            <a:xfrm>
              <a:off x="17872446" y="13442436"/>
              <a:ext cx="1215030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</a:t>
              </a:r>
              <a:r>
                <a:rPr lang="hu-H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fold</a:t>
              </a:r>
            </a:p>
          </p:txBody>
        </p:sp>
        <p:sp>
          <p:nvSpPr>
            <p:cNvPr id="193" name="Szövegdoboz 192">
              <a:extLst>
                <a:ext uri="{FF2B5EF4-FFF2-40B4-BE49-F238E27FC236}">
                  <a16:creationId xmlns:a16="http://schemas.microsoft.com/office/drawing/2014/main" id="{5BECE481-21C8-87E1-8DCC-98E045E99663}"/>
                </a:ext>
              </a:extLst>
            </p:cNvPr>
            <p:cNvSpPr txBox="1"/>
            <p:nvPr/>
          </p:nvSpPr>
          <p:spPr>
            <a:xfrm>
              <a:off x="16222814" y="12864229"/>
              <a:ext cx="2569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E. coli</a:t>
              </a:r>
              <a:r>
                <a:rPr lang="hu-H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hu-H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EcSSB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Szövegdoboz 207">
              <a:extLst>
                <a:ext uri="{FF2B5EF4-FFF2-40B4-BE49-F238E27FC236}">
                  <a16:creationId xmlns:a16="http://schemas.microsoft.com/office/drawing/2014/main" id="{64612323-CE63-9A2F-6CDA-CDE1A1B3117B}"/>
                </a:ext>
              </a:extLst>
            </p:cNvPr>
            <p:cNvSpPr txBox="1"/>
            <p:nvPr/>
          </p:nvSpPr>
          <p:spPr>
            <a:xfrm>
              <a:off x="20893572" y="15343222"/>
              <a:ext cx="651039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211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Szövegdoboz 208">
              <a:extLst>
                <a:ext uri="{FF2B5EF4-FFF2-40B4-BE49-F238E27FC236}">
                  <a16:creationId xmlns:a16="http://schemas.microsoft.com/office/drawing/2014/main" id="{E3A7B058-5A87-BE24-91BC-1303E9281D44}"/>
                </a:ext>
              </a:extLst>
            </p:cNvPr>
            <p:cNvSpPr txBox="1"/>
            <p:nvPr/>
          </p:nvSpPr>
          <p:spPr>
            <a:xfrm>
              <a:off x="20870829" y="16748115"/>
              <a:ext cx="662744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204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Szövegdoboz 209">
              <a:extLst>
                <a:ext uri="{FF2B5EF4-FFF2-40B4-BE49-F238E27FC236}">
                  <a16:creationId xmlns:a16="http://schemas.microsoft.com/office/drawing/2014/main" id="{0496D7A2-8C06-F54B-F220-909AB8D88BFA}"/>
                </a:ext>
              </a:extLst>
            </p:cNvPr>
            <p:cNvSpPr txBox="1"/>
            <p:nvPr/>
          </p:nvSpPr>
          <p:spPr>
            <a:xfrm>
              <a:off x="20870829" y="13836182"/>
              <a:ext cx="662744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178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Szövegdoboz 210">
              <a:extLst>
                <a:ext uri="{FF2B5EF4-FFF2-40B4-BE49-F238E27FC236}">
                  <a16:creationId xmlns:a16="http://schemas.microsoft.com/office/drawing/2014/main" id="{05227ADA-F9F9-8C06-7AB4-F447702AABE1}"/>
                </a:ext>
              </a:extLst>
            </p:cNvPr>
            <p:cNvSpPr txBox="1"/>
            <p:nvPr/>
          </p:nvSpPr>
          <p:spPr>
            <a:xfrm>
              <a:off x="19290710" y="13861129"/>
              <a:ext cx="651039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113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Szövegdoboz 211">
              <a:extLst>
                <a:ext uri="{FF2B5EF4-FFF2-40B4-BE49-F238E27FC236}">
                  <a16:creationId xmlns:a16="http://schemas.microsoft.com/office/drawing/2014/main" id="{8BFF7F7F-6E2F-46D1-3376-2642E5B2FC94}"/>
                </a:ext>
              </a:extLst>
            </p:cNvPr>
            <p:cNvSpPr txBox="1"/>
            <p:nvPr/>
          </p:nvSpPr>
          <p:spPr>
            <a:xfrm>
              <a:off x="19364074" y="15345240"/>
              <a:ext cx="504948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98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Szövegdoboz 213">
              <a:extLst>
                <a:ext uri="{FF2B5EF4-FFF2-40B4-BE49-F238E27FC236}">
                  <a16:creationId xmlns:a16="http://schemas.microsoft.com/office/drawing/2014/main" id="{A598A491-0042-1E4E-00A1-7A3AD54764B8}"/>
                </a:ext>
              </a:extLst>
            </p:cNvPr>
            <p:cNvSpPr txBox="1"/>
            <p:nvPr/>
          </p:nvSpPr>
          <p:spPr>
            <a:xfrm>
              <a:off x="19279338" y="16748115"/>
              <a:ext cx="662744" cy="570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102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5" name="Szövegdoboz 224">
            <a:extLst>
              <a:ext uri="{FF2B5EF4-FFF2-40B4-BE49-F238E27FC236}">
                <a16:creationId xmlns:a16="http://schemas.microsoft.com/office/drawing/2014/main" id="{14E49B93-7591-E210-F877-1C4C3AB12CA1}"/>
              </a:ext>
            </a:extLst>
          </p:cNvPr>
          <p:cNvSpPr txBox="1"/>
          <p:nvPr/>
        </p:nvSpPr>
        <p:spPr>
          <a:xfrm>
            <a:off x="1389370" y="15964052"/>
            <a:ext cx="8794354" cy="3323987"/>
          </a:xfrm>
          <a:custGeom>
            <a:avLst/>
            <a:gdLst>
              <a:gd name="connsiteX0" fmla="*/ 0 w 8794354"/>
              <a:gd name="connsiteY0" fmla="*/ 0 h 3323987"/>
              <a:gd name="connsiteX1" fmla="*/ 410403 w 8794354"/>
              <a:gd name="connsiteY1" fmla="*/ 0 h 3323987"/>
              <a:gd name="connsiteX2" fmla="*/ 820806 w 8794354"/>
              <a:gd name="connsiteY2" fmla="*/ 0 h 3323987"/>
              <a:gd name="connsiteX3" fmla="*/ 1495040 w 8794354"/>
              <a:gd name="connsiteY3" fmla="*/ 0 h 3323987"/>
              <a:gd name="connsiteX4" fmla="*/ 1993387 w 8794354"/>
              <a:gd name="connsiteY4" fmla="*/ 0 h 3323987"/>
              <a:gd name="connsiteX5" fmla="*/ 2403790 w 8794354"/>
              <a:gd name="connsiteY5" fmla="*/ 0 h 3323987"/>
              <a:gd name="connsiteX6" fmla="*/ 3165967 w 8794354"/>
              <a:gd name="connsiteY6" fmla="*/ 0 h 3323987"/>
              <a:gd name="connsiteX7" fmla="*/ 3576371 w 8794354"/>
              <a:gd name="connsiteY7" fmla="*/ 0 h 3323987"/>
              <a:gd name="connsiteX8" fmla="*/ 4338548 w 8794354"/>
              <a:gd name="connsiteY8" fmla="*/ 0 h 3323987"/>
              <a:gd name="connsiteX9" fmla="*/ 5100725 w 8794354"/>
              <a:gd name="connsiteY9" fmla="*/ 0 h 3323987"/>
              <a:gd name="connsiteX10" fmla="*/ 5687016 w 8794354"/>
              <a:gd name="connsiteY10" fmla="*/ 0 h 3323987"/>
              <a:gd name="connsiteX11" fmla="*/ 6009475 w 8794354"/>
              <a:gd name="connsiteY11" fmla="*/ 0 h 3323987"/>
              <a:gd name="connsiteX12" fmla="*/ 6771653 w 8794354"/>
              <a:gd name="connsiteY12" fmla="*/ 0 h 3323987"/>
              <a:gd name="connsiteX13" fmla="*/ 7445886 w 8794354"/>
              <a:gd name="connsiteY13" fmla="*/ 0 h 3323987"/>
              <a:gd name="connsiteX14" fmla="*/ 7768346 w 8794354"/>
              <a:gd name="connsiteY14" fmla="*/ 0 h 3323987"/>
              <a:gd name="connsiteX15" fmla="*/ 8090806 w 8794354"/>
              <a:gd name="connsiteY15" fmla="*/ 0 h 3323987"/>
              <a:gd name="connsiteX16" fmla="*/ 8794354 w 8794354"/>
              <a:gd name="connsiteY16" fmla="*/ 0 h 3323987"/>
              <a:gd name="connsiteX17" fmla="*/ 8794354 w 8794354"/>
              <a:gd name="connsiteY17" fmla="*/ 587238 h 3323987"/>
              <a:gd name="connsiteX18" fmla="*/ 8794354 w 8794354"/>
              <a:gd name="connsiteY18" fmla="*/ 1174475 h 3323987"/>
              <a:gd name="connsiteX19" fmla="*/ 8794354 w 8794354"/>
              <a:gd name="connsiteY19" fmla="*/ 1661994 h 3323987"/>
              <a:gd name="connsiteX20" fmla="*/ 8794354 w 8794354"/>
              <a:gd name="connsiteY20" fmla="*/ 2215991 h 3323987"/>
              <a:gd name="connsiteX21" fmla="*/ 8794354 w 8794354"/>
              <a:gd name="connsiteY21" fmla="*/ 2703509 h 3323987"/>
              <a:gd name="connsiteX22" fmla="*/ 8794354 w 8794354"/>
              <a:gd name="connsiteY22" fmla="*/ 3323987 h 3323987"/>
              <a:gd name="connsiteX23" fmla="*/ 8471894 w 8794354"/>
              <a:gd name="connsiteY23" fmla="*/ 3323987 h 3323987"/>
              <a:gd name="connsiteX24" fmla="*/ 7709717 w 8794354"/>
              <a:gd name="connsiteY24" fmla="*/ 3323987 h 3323987"/>
              <a:gd name="connsiteX25" fmla="*/ 7299314 w 8794354"/>
              <a:gd name="connsiteY25" fmla="*/ 3323987 h 3323987"/>
              <a:gd name="connsiteX26" fmla="*/ 6888911 w 8794354"/>
              <a:gd name="connsiteY26" fmla="*/ 3323987 h 3323987"/>
              <a:gd name="connsiteX27" fmla="*/ 6566451 w 8794354"/>
              <a:gd name="connsiteY27" fmla="*/ 3323987 h 3323987"/>
              <a:gd name="connsiteX28" fmla="*/ 5804274 w 8794354"/>
              <a:gd name="connsiteY28" fmla="*/ 3323987 h 3323987"/>
              <a:gd name="connsiteX29" fmla="*/ 5130040 w 8794354"/>
              <a:gd name="connsiteY29" fmla="*/ 3323987 h 3323987"/>
              <a:gd name="connsiteX30" fmla="*/ 4367862 w 8794354"/>
              <a:gd name="connsiteY30" fmla="*/ 3323987 h 3323987"/>
              <a:gd name="connsiteX31" fmla="*/ 4045403 w 8794354"/>
              <a:gd name="connsiteY31" fmla="*/ 3323987 h 3323987"/>
              <a:gd name="connsiteX32" fmla="*/ 3459113 w 8794354"/>
              <a:gd name="connsiteY32" fmla="*/ 3323987 h 3323987"/>
              <a:gd name="connsiteX33" fmla="*/ 2696935 w 8794354"/>
              <a:gd name="connsiteY33" fmla="*/ 3323987 h 3323987"/>
              <a:gd name="connsiteX34" fmla="*/ 2286532 w 8794354"/>
              <a:gd name="connsiteY34" fmla="*/ 3323987 h 3323987"/>
              <a:gd name="connsiteX35" fmla="*/ 1524355 w 8794354"/>
              <a:gd name="connsiteY35" fmla="*/ 3323987 h 3323987"/>
              <a:gd name="connsiteX36" fmla="*/ 762177 w 8794354"/>
              <a:gd name="connsiteY36" fmla="*/ 3323987 h 3323987"/>
              <a:gd name="connsiteX37" fmla="*/ 0 w 8794354"/>
              <a:gd name="connsiteY37" fmla="*/ 3323987 h 3323987"/>
              <a:gd name="connsiteX38" fmla="*/ 0 w 8794354"/>
              <a:gd name="connsiteY38" fmla="*/ 2836469 h 3323987"/>
              <a:gd name="connsiteX39" fmla="*/ 0 w 8794354"/>
              <a:gd name="connsiteY39" fmla="*/ 2249231 h 3323987"/>
              <a:gd name="connsiteX40" fmla="*/ 0 w 8794354"/>
              <a:gd name="connsiteY40" fmla="*/ 1661994 h 3323987"/>
              <a:gd name="connsiteX41" fmla="*/ 0 w 8794354"/>
              <a:gd name="connsiteY41" fmla="*/ 1207715 h 3323987"/>
              <a:gd name="connsiteX42" fmla="*/ 0 w 8794354"/>
              <a:gd name="connsiteY42" fmla="*/ 720197 h 3323987"/>
              <a:gd name="connsiteX43" fmla="*/ 0 w 8794354"/>
              <a:gd name="connsiteY43" fmla="*/ 0 h 332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94354" h="3323987" fill="none" extrusionOk="0">
                <a:moveTo>
                  <a:pt x="0" y="0"/>
                </a:moveTo>
                <a:cubicBezTo>
                  <a:pt x="85444" y="-41064"/>
                  <a:pt x="317018" y="44039"/>
                  <a:pt x="410403" y="0"/>
                </a:cubicBezTo>
                <a:cubicBezTo>
                  <a:pt x="503788" y="-44039"/>
                  <a:pt x="654809" y="29463"/>
                  <a:pt x="820806" y="0"/>
                </a:cubicBezTo>
                <a:cubicBezTo>
                  <a:pt x="986803" y="-29463"/>
                  <a:pt x="1276288" y="14912"/>
                  <a:pt x="1495040" y="0"/>
                </a:cubicBezTo>
                <a:cubicBezTo>
                  <a:pt x="1713792" y="-14912"/>
                  <a:pt x="1892685" y="50332"/>
                  <a:pt x="1993387" y="0"/>
                </a:cubicBezTo>
                <a:cubicBezTo>
                  <a:pt x="2094089" y="-50332"/>
                  <a:pt x="2207286" y="14191"/>
                  <a:pt x="2403790" y="0"/>
                </a:cubicBezTo>
                <a:cubicBezTo>
                  <a:pt x="2600294" y="-14191"/>
                  <a:pt x="2912675" y="40851"/>
                  <a:pt x="3165967" y="0"/>
                </a:cubicBezTo>
                <a:cubicBezTo>
                  <a:pt x="3419259" y="-40851"/>
                  <a:pt x="3423827" y="33217"/>
                  <a:pt x="3576371" y="0"/>
                </a:cubicBezTo>
                <a:cubicBezTo>
                  <a:pt x="3728915" y="-33217"/>
                  <a:pt x="4092858" y="49597"/>
                  <a:pt x="4338548" y="0"/>
                </a:cubicBezTo>
                <a:cubicBezTo>
                  <a:pt x="4584238" y="-49597"/>
                  <a:pt x="4893368" y="5269"/>
                  <a:pt x="5100725" y="0"/>
                </a:cubicBezTo>
                <a:cubicBezTo>
                  <a:pt x="5308082" y="-5269"/>
                  <a:pt x="5510862" y="48799"/>
                  <a:pt x="5687016" y="0"/>
                </a:cubicBezTo>
                <a:cubicBezTo>
                  <a:pt x="5863170" y="-48799"/>
                  <a:pt x="5933332" y="28667"/>
                  <a:pt x="6009475" y="0"/>
                </a:cubicBezTo>
                <a:cubicBezTo>
                  <a:pt x="6085618" y="-28667"/>
                  <a:pt x="6573317" y="67707"/>
                  <a:pt x="6771653" y="0"/>
                </a:cubicBezTo>
                <a:cubicBezTo>
                  <a:pt x="6969989" y="-67707"/>
                  <a:pt x="7240668" y="59237"/>
                  <a:pt x="7445886" y="0"/>
                </a:cubicBezTo>
                <a:cubicBezTo>
                  <a:pt x="7651104" y="-59237"/>
                  <a:pt x="7652803" y="20571"/>
                  <a:pt x="7768346" y="0"/>
                </a:cubicBezTo>
                <a:cubicBezTo>
                  <a:pt x="7883889" y="-20571"/>
                  <a:pt x="7989927" y="7331"/>
                  <a:pt x="8090806" y="0"/>
                </a:cubicBezTo>
                <a:cubicBezTo>
                  <a:pt x="8191685" y="-7331"/>
                  <a:pt x="8636934" y="16947"/>
                  <a:pt x="8794354" y="0"/>
                </a:cubicBezTo>
                <a:cubicBezTo>
                  <a:pt x="8825196" y="255545"/>
                  <a:pt x="8755137" y="307630"/>
                  <a:pt x="8794354" y="587238"/>
                </a:cubicBezTo>
                <a:cubicBezTo>
                  <a:pt x="8833571" y="866846"/>
                  <a:pt x="8748098" y="907757"/>
                  <a:pt x="8794354" y="1174475"/>
                </a:cubicBezTo>
                <a:cubicBezTo>
                  <a:pt x="8840610" y="1441193"/>
                  <a:pt x="8769486" y="1534093"/>
                  <a:pt x="8794354" y="1661994"/>
                </a:cubicBezTo>
                <a:cubicBezTo>
                  <a:pt x="8819222" y="1789895"/>
                  <a:pt x="8743595" y="2051703"/>
                  <a:pt x="8794354" y="2215991"/>
                </a:cubicBezTo>
                <a:cubicBezTo>
                  <a:pt x="8845113" y="2380279"/>
                  <a:pt x="8787676" y="2585349"/>
                  <a:pt x="8794354" y="2703509"/>
                </a:cubicBezTo>
                <a:cubicBezTo>
                  <a:pt x="8801032" y="2821669"/>
                  <a:pt x="8726697" y="3194286"/>
                  <a:pt x="8794354" y="3323987"/>
                </a:cubicBezTo>
                <a:cubicBezTo>
                  <a:pt x="8666435" y="3361119"/>
                  <a:pt x="8562760" y="3316029"/>
                  <a:pt x="8471894" y="3323987"/>
                </a:cubicBezTo>
                <a:cubicBezTo>
                  <a:pt x="8381028" y="3331945"/>
                  <a:pt x="7960171" y="3267625"/>
                  <a:pt x="7709717" y="3323987"/>
                </a:cubicBezTo>
                <a:cubicBezTo>
                  <a:pt x="7459263" y="3380349"/>
                  <a:pt x="7499314" y="3297856"/>
                  <a:pt x="7299314" y="3323987"/>
                </a:cubicBezTo>
                <a:cubicBezTo>
                  <a:pt x="7099314" y="3350118"/>
                  <a:pt x="7053082" y="3309616"/>
                  <a:pt x="6888911" y="3323987"/>
                </a:cubicBezTo>
                <a:cubicBezTo>
                  <a:pt x="6724740" y="3338358"/>
                  <a:pt x="6710749" y="3315414"/>
                  <a:pt x="6566451" y="3323987"/>
                </a:cubicBezTo>
                <a:cubicBezTo>
                  <a:pt x="6422153" y="3332560"/>
                  <a:pt x="5985371" y="3278440"/>
                  <a:pt x="5804274" y="3323987"/>
                </a:cubicBezTo>
                <a:cubicBezTo>
                  <a:pt x="5623177" y="3369534"/>
                  <a:pt x="5427956" y="3322865"/>
                  <a:pt x="5130040" y="3323987"/>
                </a:cubicBezTo>
                <a:cubicBezTo>
                  <a:pt x="4832124" y="3325109"/>
                  <a:pt x="4542023" y="3252949"/>
                  <a:pt x="4367862" y="3323987"/>
                </a:cubicBezTo>
                <a:cubicBezTo>
                  <a:pt x="4193701" y="3395025"/>
                  <a:pt x="4151275" y="3305304"/>
                  <a:pt x="4045403" y="3323987"/>
                </a:cubicBezTo>
                <a:cubicBezTo>
                  <a:pt x="3939531" y="3342670"/>
                  <a:pt x="3593915" y="3316779"/>
                  <a:pt x="3459113" y="3323987"/>
                </a:cubicBezTo>
                <a:cubicBezTo>
                  <a:pt x="3324311" y="3331195"/>
                  <a:pt x="3037492" y="3264747"/>
                  <a:pt x="2696935" y="3323987"/>
                </a:cubicBezTo>
                <a:cubicBezTo>
                  <a:pt x="2356378" y="3383227"/>
                  <a:pt x="2446689" y="3306554"/>
                  <a:pt x="2286532" y="3323987"/>
                </a:cubicBezTo>
                <a:cubicBezTo>
                  <a:pt x="2126375" y="3341420"/>
                  <a:pt x="1867135" y="3302545"/>
                  <a:pt x="1524355" y="3323987"/>
                </a:cubicBezTo>
                <a:cubicBezTo>
                  <a:pt x="1181575" y="3345429"/>
                  <a:pt x="940375" y="3304372"/>
                  <a:pt x="762177" y="3323987"/>
                </a:cubicBezTo>
                <a:cubicBezTo>
                  <a:pt x="583979" y="3343602"/>
                  <a:pt x="209573" y="3258890"/>
                  <a:pt x="0" y="3323987"/>
                </a:cubicBezTo>
                <a:cubicBezTo>
                  <a:pt x="-32580" y="3175459"/>
                  <a:pt x="46717" y="2973560"/>
                  <a:pt x="0" y="2836469"/>
                </a:cubicBezTo>
                <a:cubicBezTo>
                  <a:pt x="-46717" y="2699378"/>
                  <a:pt x="56706" y="2460588"/>
                  <a:pt x="0" y="2249231"/>
                </a:cubicBezTo>
                <a:cubicBezTo>
                  <a:pt x="-56706" y="2037874"/>
                  <a:pt x="39547" y="1830468"/>
                  <a:pt x="0" y="1661994"/>
                </a:cubicBezTo>
                <a:cubicBezTo>
                  <a:pt x="-39547" y="1493520"/>
                  <a:pt x="10895" y="1393259"/>
                  <a:pt x="0" y="1207715"/>
                </a:cubicBezTo>
                <a:cubicBezTo>
                  <a:pt x="-10895" y="1022171"/>
                  <a:pt x="25013" y="963296"/>
                  <a:pt x="0" y="720197"/>
                </a:cubicBezTo>
                <a:cubicBezTo>
                  <a:pt x="-25013" y="477098"/>
                  <a:pt x="66672" y="254733"/>
                  <a:pt x="0" y="0"/>
                </a:cubicBezTo>
                <a:close/>
              </a:path>
              <a:path w="8794354" h="3323987" stroke="0" extrusionOk="0">
                <a:moveTo>
                  <a:pt x="0" y="0"/>
                </a:moveTo>
                <a:cubicBezTo>
                  <a:pt x="314816" y="-44178"/>
                  <a:pt x="501043" y="35173"/>
                  <a:pt x="762177" y="0"/>
                </a:cubicBezTo>
                <a:cubicBezTo>
                  <a:pt x="1023311" y="-35173"/>
                  <a:pt x="1052719" y="45129"/>
                  <a:pt x="1172581" y="0"/>
                </a:cubicBezTo>
                <a:cubicBezTo>
                  <a:pt x="1292443" y="-45129"/>
                  <a:pt x="1609721" y="16629"/>
                  <a:pt x="1934758" y="0"/>
                </a:cubicBezTo>
                <a:cubicBezTo>
                  <a:pt x="2259795" y="-16629"/>
                  <a:pt x="2469570" y="24746"/>
                  <a:pt x="2696935" y="0"/>
                </a:cubicBezTo>
                <a:cubicBezTo>
                  <a:pt x="2924300" y="-24746"/>
                  <a:pt x="3215113" y="41813"/>
                  <a:pt x="3459113" y="0"/>
                </a:cubicBezTo>
                <a:cubicBezTo>
                  <a:pt x="3703113" y="-41813"/>
                  <a:pt x="4002956" y="34315"/>
                  <a:pt x="4221290" y="0"/>
                </a:cubicBezTo>
                <a:cubicBezTo>
                  <a:pt x="4439624" y="-34315"/>
                  <a:pt x="4568316" y="35760"/>
                  <a:pt x="4807580" y="0"/>
                </a:cubicBezTo>
                <a:cubicBezTo>
                  <a:pt x="5046844" y="-35760"/>
                  <a:pt x="5025103" y="28756"/>
                  <a:pt x="5130040" y="0"/>
                </a:cubicBezTo>
                <a:cubicBezTo>
                  <a:pt x="5234977" y="-28756"/>
                  <a:pt x="5519004" y="13261"/>
                  <a:pt x="5892217" y="0"/>
                </a:cubicBezTo>
                <a:cubicBezTo>
                  <a:pt x="6265430" y="-13261"/>
                  <a:pt x="6322830" y="50496"/>
                  <a:pt x="6478507" y="0"/>
                </a:cubicBezTo>
                <a:cubicBezTo>
                  <a:pt x="6634184" y="-50496"/>
                  <a:pt x="6958645" y="45143"/>
                  <a:pt x="7152741" y="0"/>
                </a:cubicBezTo>
                <a:cubicBezTo>
                  <a:pt x="7346837" y="-45143"/>
                  <a:pt x="7395739" y="11265"/>
                  <a:pt x="7475201" y="0"/>
                </a:cubicBezTo>
                <a:cubicBezTo>
                  <a:pt x="7554663" y="-11265"/>
                  <a:pt x="7676884" y="25776"/>
                  <a:pt x="7797661" y="0"/>
                </a:cubicBezTo>
                <a:cubicBezTo>
                  <a:pt x="7918438" y="-25776"/>
                  <a:pt x="8101842" y="40104"/>
                  <a:pt x="8208064" y="0"/>
                </a:cubicBezTo>
                <a:cubicBezTo>
                  <a:pt x="8314286" y="-40104"/>
                  <a:pt x="8517109" y="65585"/>
                  <a:pt x="8794354" y="0"/>
                </a:cubicBezTo>
                <a:cubicBezTo>
                  <a:pt x="8826816" y="207894"/>
                  <a:pt x="8721473" y="387750"/>
                  <a:pt x="8794354" y="620478"/>
                </a:cubicBezTo>
                <a:cubicBezTo>
                  <a:pt x="8867235" y="853206"/>
                  <a:pt x="8757590" y="968757"/>
                  <a:pt x="8794354" y="1141236"/>
                </a:cubicBezTo>
                <a:cubicBezTo>
                  <a:pt x="8831118" y="1313715"/>
                  <a:pt x="8728688" y="1545591"/>
                  <a:pt x="8794354" y="1695233"/>
                </a:cubicBezTo>
                <a:cubicBezTo>
                  <a:pt x="8860020" y="1844875"/>
                  <a:pt x="8724301" y="2057932"/>
                  <a:pt x="8794354" y="2315711"/>
                </a:cubicBezTo>
                <a:cubicBezTo>
                  <a:pt x="8864407" y="2573490"/>
                  <a:pt x="8758295" y="2921928"/>
                  <a:pt x="8794354" y="3323987"/>
                </a:cubicBezTo>
                <a:cubicBezTo>
                  <a:pt x="8589360" y="3327262"/>
                  <a:pt x="8531410" y="3296535"/>
                  <a:pt x="8383951" y="3323987"/>
                </a:cubicBezTo>
                <a:cubicBezTo>
                  <a:pt x="8236492" y="3351439"/>
                  <a:pt x="8132499" y="3302064"/>
                  <a:pt x="7973548" y="3323987"/>
                </a:cubicBezTo>
                <a:cubicBezTo>
                  <a:pt x="7814597" y="3345910"/>
                  <a:pt x="7724572" y="3311847"/>
                  <a:pt x="7651088" y="3323987"/>
                </a:cubicBezTo>
                <a:cubicBezTo>
                  <a:pt x="7577604" y="3336127"/>
                  <a:pt x="7443844" y="3284365"/>
                  <a:pt x="7240685" y="3323987"/>
                </a:cubicBezTo>
                <a:cubicBezTo>
                  <a:pt x="7037526" y="3363609"/>
                  <a:pt x="6936621" y="3298665"/>
                  <a:pt x="6742338" y="3323987"/>
                </a:cubicBezTo>
                <a:cubicBezTo>
                  <a:pt x="6548055" y="3349309"/>
                  <a:pt x="6341735" y="3250019"/>
                  <a:pt x="5980161" y="3323987"/>
                </a:cubicBezTo>
                <a:cubicBezTo>
                  <a:pt x="5618587" y="3397955"/>
                  <a:pt x="5571662" y="3259632"/>
                  <a:pt x="5305927" y="3323987"/>
                </a:cubicBezTo>
                <a:cubicBezTo>
                  <a:pt x="5040192" y="3388342"/>
                  <a:pt x="4980096" y="3285549"/>
                  <a:pt x="4807580" y="3323987"/>
                </a:cubicBezTo>
                <a:cubicBezTo>
                  <a:pt x="4635064" y="3362425"/>
                  <a:pt x="4566207" y="3297008"/>
                  <a:pt x="4485121" y="3323987"/>
                </a:cubicBezTo>
                <a:cubicBezTo>
                  <a:pt x="4404035" y="3350966"/>
                  <a:pt x="4154281" y="3289521"/>
                  <a:pt x="3986774" y="3323987"/>
                </a:cubicBezTo>
                <a:cubicBezTo>
                  <a:pt x="3819267" y="3358453"/>
                  <a:pt x="3532187" y="3295184"/>
                  <a:pt x="3312540" y="3323987"/>
                </a:cubicBezTo>
                <a:cubicBezTo>
                  <a:pt x="3092893" y="3352790"/>
                  <a:pt x="2887594" y="3303712"/>
                  <a:pt x="2726250" y="3323987"/>
                </a:cubicBezTo>
                <a:cubicBezTo>
                  <a:pt x="2564906" y="3344262"/>
                  <a:pt x="2505042" y="3309435"/>
                  <a:pt x="2403790" y="3323987"/>
                </a:cubicBezTo>
                <a:cubicBezTo>
                  <a:pt x="2302538" y="3338539"/>
                  <a:pt x="1831898" y="3280305"/>
                  <a:pt x="1641613" y="3323987"/>
                </a:cubicBezTo>
                <a:cubicBezTo>
                  <a:pt x="1451328" y="3367669"/>
                  <a:pt x="1428293" y="3314778"/>
                  <a:pt x="1319153" y="3323987"/>
                </a:cubicBezTo>
                <a:cubicBezTo>
                  <a:pt x="1210013" y="3333196"/>
                  <a:pt x="1040462" y="3282273"/>
                  <a:pt x="908750" y="3323987"/>
                </a:cubicBezTo>
                <a:cubicBezTo>
                  <a:pt x="777038" y="3365701"/>
                  <a:pt x="728882" y="3320856"/>
                  <a:pt x="586290" y="3323987"/>
                </a:cubicBezTo>
                <a:cubicBezTo>
                  <a:pt x="443698" y="3327118"/>
                  <a:pt x="173829" y="3280889"/>
                  <a:pt x="0" y="3323987"/>
                </a:cubicBezTo>
                <a:cubicBezTo>
                  <a:pt x="-2902" y="3161165"/>
                  <a:pt x="2249" y="3076311"/>
                  <a:pt x="0" y="2836469"/>
                </a:cubicBezTo>
                <a:cubicBezTo>
                  <a:pt x="-2249" y="2596627"/>
                  <a:pt x="24157" y="2510057"/>
                  <a:pt x="0" y="2382191"/>
                </a:cubicBezTo>
                <a:cubicBezTo>
                  <a:pt x="-24157" y="2254325"/>
                  <a:pt x="46700" y="1995161"/>
                  <a:pt x="0" y="1894673"/>
                </a:cubicBezTo>
                <a:cubicBezTo>
                  <a:pt x="-46700" y="1794185"/>
                  <a:pt x="606" y="1513382"/>
                  <a:pt x="0" y="1274195"/>
                </a:cubicBezTo>
                <a:cubicBezTo>
                  <a:pt x="-606" y="1035008"/>
                  <a:pt x="10081" y="969066"/>
                  <a:pt x="0" y="786677"/>
                </a:cubicBezTo>
                <a:cubicBezTo>
                  <a:pt x="-10081" y="604288"/>
                  <a:pt x="32206" y="2630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3861920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Mindkét fehérje két nagyobb szerkezeti elemre osztható fel: az OB (oligonukleotid-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kőtő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régióra és a rendezetlen (ID) régióra.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legtöbb bakteriális SSB fehérje, így az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EcSSB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négy alegységből áll, tehát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homotetramerként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működik. A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hSSB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fehérjék negyedleges szerkezete nem pontosan ismert.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680AC1AE-8D3E-6588-6A9D-690E3B2BEDC8}"/>
              </a:ext>
            </a:extLst>
          </p:cNvPr>
          <p:cNvGrpSpPr/>
          <p:nvPr/>
        </p:nvGrpSpPr>
        <p:grpSpPr>
          <a:xfrm>
            <a:off x="18935968" y="29920926"/>
            <a:ext cx="9998810" cy="11705232"/>
            <a:chOff x="18466108" y="34101291"/>
            <a:chExt cx="9998810" cy="11705232"/>
          </a:xfrm>
        </p:grpSpPr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06095197-BE7A-0E80-BDDC-03E9239DE1CB}"/>
                </a:ext>
              </a:extLst>
            </p:cNvPr>
            <p:cNvGrpSpPr/>
            <p:nvPr/>
          </p:nvGrpSpPr>
          <p:grpSpPr>
            <a:xfrm>
              <a:off x="18466108" y="34101291"/>
              <a:ext cx="9998810" cy="11705232"/>
              <a:chOff x="2469509" y="28564400"/>
              <a:chExt cx="9998810" cy="11705232"/>
            </a:xfrm>
          </p:grpSpPr>
          <p:grpSp>
            <p:nvGrpSpPr>
              <p:cNvPr id="99" name="Csoportba foglalás 98">
                <a:extLst>
                  <a:ext uri="{FF2B5EF4-FFF2-40B4-BE49-F238E27FC236}">
                    <a16:creationId xmlns:a16="http://schemas.microsoft.com/office/drawing/2014/main" id="{53FDFCA6-70D1-2C7A-650C-808285A2F141}"/>
                  </a:ext>
                </a:extLst>
              </p:cNvPr>
              <p:cNvGrpSpPr/>
              <p:nvPr/>
            </p:nvGrpSpPr>
            <p:grpSpPr>
              <a:xfrm>
                <a:off x="2469509" y="28564400"/>
                <a:ext cx="9998810" cy="11705232"/>
                <a:chOff x="19570901" y="29538706"/>
                <a:chExt cx="9998810" cy="11705232"/>
              </a:xfrm>
            </p:grpSpPr>
            <p:sp>
              <p:nvSpPr>
                <p:cNvPr id="98" name="Téglalap 97">
                  <a:extLst>
                    <a:ext uri="{FF2B5EF4-FFF2-40B4-BE49-F238E27FC236}">
                      <a16:creationId xmlns:a16="http://schemas.microsoft.com/office/drawing/2014/main" id="{25856BC2-5C95-4E47-7ABF-D9BB3C9C23A6}"/>
                    </a:ext>
                  </a:extLst>
                </p:cNvPr>
                <p:cNvSpPr/>
                <p:nvPr/>
              </p:nvSpPr>
              <p:spPr>
                <a:xfrm>
                  <a:off x="19570901" y="29538706"/>
                  <a:ext cx="9824395" cy="11705232"/>
                </a:xfrm>
                <a:custGeom>
                  <a:avLst/>
                  <a:gdLst>
                    <a:gd name="connsiteX0" fmla="*/ 0 w 9824395"/>
                    <a:gd name="connsiteY0" fmla="*/ 0 h 11705232"/>
                    <a:gd name="connsiteX1" fmla="*/ 381418 w 9824395"/>
                    <a:gd name="connsiteY1" fmla="*/ 0 h 11705232"/>
                    <a:gd name="connsiteX2" fmla="*/ 1155811 w 9824395"/>
                    <a:gd name="connsiteY2" fmla="*/ 0 h 11705232"/>
                    <a:gd name="connsiteX3" fmla="*/ 1733717 w 9824395"/>
                    <a:gd name="connsiteY3" fmla="*/ 0 h 11705232"/>
                    <a:gd name="connsiteX4" fmla="*/ 2213378 w 9824395"/>
                    <a:gd name="connsiteY4" fmla="*/ 0 h 11705232"/>
                    <a:gd name="connsiteX5" fmla="*/ 2889528 w 9824395"/>
                    <a:gd name="connsiteY5" fmla="*/ 0 h 11705232"/>
                    <a:gd name="connsiteX6" fmla="*/ 3467434 w 9824395"/>
                    <a:gd name="connsiteY6" fmla="*/ 0 h 11705232"/>
                    <a:gd name="connsiteX7" fmla="*/ 4241827 w 9824395"/>
                    <a:gd name="connsiteY7" fmla="*/ 0 h 11705232"/>
                    <a:gd name="connsiteX8" fmla="*/ 5016221 w 9824395"/>
                    <a:gd name="connsiteY8" fmla="*/ 0 h 11705232"/>
                    <a:gd name="connsiteX9" fmla="*/ 5594126 w 9824395"/>
                    <a:gd name="connsiteY9" fmla="*/ 0 h 11705232"/>
                    <a:gd name="connsiteX10" fmla="*/ 5975544 w 9824395"/>
                    <a:gd name="connsiteY10" fmla="*/ 0 h 11705232"/>
                    <a:gd name="connsiteX11" fmla="*/ 6749937 w 9824395"/>
                    <a:gd name="connsiteY11" fmla="*/ 0 h 11705232"/>
                    <a:gd name="connsiteX12" fmla="*/ 7426087 w 9824395"/>
                    <a:gd name="connsiteY12" fmla="*/ 0 h 11705232"/>
                    <a:gd name="connsiteX13" fmla="*/ 7709261 w 9824395"/>
                    <a:gd name="connsiteY13" fmla="*/ 0 h 11705232"/>
                    <a:gd name="connsiteX14" fmla="*/ 8090678 w 9824395"/>
                    <a:gd name="connsiteY14" fmla="*/ 0 h 11705232"/>
                    <a:gd name="connsiteX15" fmla="*/ 8570340 w 9824395"/>
                    <a:gd name="connsiteY15" fmla="*/ 0 h 11705232"/>
                    <a:gd name="connsiteX16" fmla="*/ 9824395 w 9824395"/>
                    <a:gd name="connsiteY16" fmla="*/ 0 h 11705232"/>
                    <a:gd name="connsiteX17" fmla="*/ 9824395 w 9824395"/>
                    <a:gd name="connsiteY17" fmla="*/ 702314 h 11705232"/>
                    <a:gd name="connsiteX18" fmla="*/ 9824395 w 9824395"/>
                    <a:gd name="connsiteY18" fmla="*/ 1521680 h 11705232"/>
                    <a:gd name="connsiteX19" fmla="*/ 9824395 w 9824395"/>
                    <a:gd name="connsiteY19" fmla="*/ 1755785 h 11705232"/>
                    <a:gd name="connsiteX20" fmla="*/ 9824395 w 9824395"/>
                    <a:gd name="connsiteY20" fmla="*/ 2341046 h 11705232"/>
                    <a:gd name="connsiteX21" fmla="*/ 9824395 w 9824395"/>
                    <a:gd name="connsiteY21" fmla="*/ 2575151 h 11705232"/>
                    <a:gd name="connsiteX22" fmla="*/ 9824395 w 9824395"/>
                    <a:gd name="connsiteY22" fmla="*/ 3160413 h 11705232"/>
                    <a:gd name="connsiteX23" fmla="*/ 9824395 w 9824395"/>
                    <a:gd name="connsiteY23" fmla="*/ 3745674 h 11705232"/>
                    <a:gd name="connsiteX24" fmla="*/ 9824395 w 9824395"/>
                    <a:gd name="connsiteY24" fmla="*/ 3979779 h 11705232"/>
                    <a:gd name="connsiteX25" fmla="*/ 9824395 w 9824395"/>
                    <a:gd name="connsiteY25" fmla="*/ 4330936 h 11705232"/>
                    <a:gd name="connsiteX26" fmla="*/ 9824395 w 9824395"/>
                    <a:gd name="connsiteY26" fmla="*/ 5150302 h 11705232"/>
                    <a:gd name="connsiteX27" fmla="*/ 9824395 w 9824395"/>
                    <a:gd name="connsiteY27" fmla="*/ 5852616 h 11705232"/>
                    <a:gd name="connsiteX28" fmla="*/ 9824395 w 9824395"/>
                    <a:gd name="connsiteY28" fmla="*/ 6671982 h 11705232"/>
                    <a:gd name="connsiteX29" fmla="*/ 9824395 w 9824395"/>
                    <a:gd name="connsiteY29" fmla="*/ 7491348 h 11705232"/>
                    <a:gd name="connsiteX30" fmla="*/ 9824395 w 9824395"/>
                    <a:gd name="connsiteY30" fmla="*/ 7842505 h 11705232"/>
                    <a:gd name="connsiteX31" fmla="*/ 9824395 w 9824395"/>
                    <a:gd name="connsiteY31" fmla="*/ 8661872 h 11705232"/>
                    <a:gd name="connsiteX32" fmla="*/ 9824395 w 9824395"/>
                    <a:gd name="connsiteY32" fmla="*/ 9247133 h 11705232"/>
                    <a:gd name="connsiteX33" fmla="*/ 9824395 w 9824395"/>
                    <a:gd name="connsiteY33" fmla="*/ 9481238 h 11705232"/>
                    <a:gd name="connsiteX34" fmla="*/ 9824395 w 9824395"/>
                    <a:gd name="connsiteY34" fmla="*/ 9949447 h 11705232"/>
                    <a:gd name="connsiteX35" fmla="*/ 9824395 w 9824395"/>
                    <a:gd name="connsiteY35" fmla="*/ 10651761 h 11705232"/>
                    <a:gd name="connsiteX36" fmla="*/ 9824395 w 9824395"/>
                    <a:gd name="connsiteY36" fmla="*/ 11705232 h 11705232"/>
                    <a:gd name="connsiteX37" fmla="*/ 9344733 w 9824395"/>
                    <a:gd name="connsiteY37" fmla="*/ 11705232 h 11705232"/>
                    <a:gd name="connsiteX38" fmla="*/ 8766828 w 9824395"/>
                    <a:gd name="connsiteY38" fmla="*/ 11705232 h 11705232"/>
                    <a:gd name="connsiteX39" fmla="*/ 8090678 w 9824395"/>
                    <a:gd name="connsiteY39" fmla="*/ 11705232 h 11705232"/>
                    <a:gd name="connsiteX40" fmla="*/ 7414529 w 9824395"/>
                    <a:gd name="connsiteY40" fmla="*/ 11705232 h 11705232"/>
                    <a:gd name="connsiteX41" fmla="*/ 6640135 w 9824395"/>
                    <a:gd name="connsiteY41" fmla="*/ 11705232 h 11705232"/>
                    <a:gd name="connsiteX42" fmla="*/ 6062230 w 9824395"/>
                    <a:gd name="connsiteY42" fmla="*/ 11705232 h 11705232"/>
                    <a:gd name="connsiteX43" fmla="*/ 5582568 w 9824395"/>
                    <a:gd name="connsiteY43" fmla="*/ 11705232 h 11705232"/>
                    <a:gd name="connsiteX44" fmla="*/ 4906418 w 9824395"/>
                    <a:gd name="connsiteY44" fmla="*/ 11705232 h 11705232"/>
                    <a:gd name="connsiteX45" fmla="*/ 4328513 w 9824395"/>
                    <a:gd name="connsiteY45" fmla="*/ 11705232 h 11705232"/>
                    <a:gd name="connsiteX46" fmla="*/ 3554119 w 9824395"/>
                    <a:gd name="connsiteY46" fmla="*/ 11705232 h 11705232"/>
                    <a:gd name="connsiteX47" fmla="*/ 2976214 w 9824395"/>
                    <a:gd name="connsiteY47" fmla="*/ 11705232 h 11705232"/>
                    <a:gd name="connsiteX48" fmla="*/ 2693040 w 9824395"/>
                    <a:gd name="connsiteY48" fmla="*/ 11705232 h 11705232"/>
                    <a:gd name="connsiteX49" fmla="*/ 1918647 w 9824395"/>
                    <a:gd name="connsiteY49" fmla="*/ 11705232 h 11705232"/>
                    <a:gd name="connsiteX50" fmla="*/ 1340741 w 9824395"/>
                    <a:gd name="connsiteY50" fmla="*/ 11705232 h 11705232"/>
                    <a:gd name="connsiteX51" fmla="*/ 762835 w 9824395"/>
                    <a:gd name="connsiteY51" fmla="*/ 11705232 h 11705232"/>
                    <a:gd name="connsiteX52" fmla="*/ 0 w 9824395"/>
                    <a:gd name="connsiteY52" fmla="*/ 11705232 h 11705232"/>
                    <a:gd name="connsiteX53" fmla="*/ 0 w 9824395"/>
                    <a:gd name="connsiteY53" fmla="*/ 11002918 h 11705232"/>
                    <a:gd name="connsiteX54" fmla="*/ 0 w 9824395"/>
                    <a:gd name="connsiteY54" fmla="*/ 10183552 h 11705232"/>
                    <a:gd name="connsiteX55" fmla="*/ 0 w 9824395"/>
                    <a:gd name="connsiteY55" fmla="*/ 9481238 h 11705232"/>
                    <a:gd name="connsiteX56" fmla="*/ 0 w 9824395"/>
                    <a:gd name="connsiteY56" fmla="*/ 9013029 h 11705232"/>
                    <a:gd name="connsiteX57" fmla="*/ 0 w 9824395"/>
                    <a:gd name="connsiteY57" fmla="*/ 8427767 h 11705232"/>
                    <a:gd name="connsiteX58" fmla="*/ 0 w 9824395"/>
                    <a:gd name="connsiteY58" fmla="*/ 8193662 h 11705232"/>
                    <a:gd name="connsiteX59" fmla="*/ 0 w 9824395"/>
                    <a:gd name="connsiteY59" fmla="*/ 7608401 h 11705232"/>
                    <a:gd name="connsiteX60" fmla="*/ 0 w 9824395"/>
                    <a:gd name="connsiteY60" fmla="*/ 7374296 h 11705232"/>
                    <a:gd name="connsiteX61" fmla="*/ 0 w 9824395"/>
                    <a:gd name="connsiteY61" fmla="*/ 6906087 h 11705232"/>
                    <a:gd name="connsiteX62" fmla="*/ 0 w 9824395"/>
                    <a:gd name="connsiteY62" fmla="*/ 6671982 h 11705232"/>
                    <a:gd name="connsiteX63" fmla="*/ 0 w 9824395"/>
                    <a:gd name="connsiteY63" fmla="*/ 6437878 h 11705232"/>
                    <a:gd name="connsiteX64" fmla="*/ 0 w 9824395"/>
                    <a:gd name="connsiteY64" fmla="*/ 6086721 h 11705232"/>
                    <a:gd name="connsiteX65" fmla="*/ 0 w 9824395"/>
                    <a:gd name="connsiteY65" fmla="*/ 5384407 h 11705232"/>
                    <a:gd name="connsiteX66" fmla="*/ 0 w 9824395"/>
                    <a:gd name="connsiteY66" fmla="*/ 4916197 h 11705232"/>
                    <a:gd name="connsiteX67" fmla="*/ 0 w 9824395"/>
                    <a:gd name="connsiteY67" fmla="*/ 4330936 h 11705232"/>
                    <a:gd name="connsiteX68" fmla="*/ 0 w 9824395"/>
                    <a:gd name="connsiteY68" fmla="*/ 3979779 h 11705232"/>
                    <a:gd name="connsiteX69" fmla="*/ 0 w 9824395"/>
                    <a:gd name="connsiteY69" fmla="*/ 3745674 h 11705232"/>
                    <a:gd name="connsiteX70" fmla="*/ 0 w 9824395"/>
                    <a:gd name="connsiteY70" fmla="*/ 2926308 h 11705232"/>
                    <a:gd name="connsiteX71" fmla="*/ 0 w 9824395"/>
                    <a:gd name="connsiteY71" fmla="*/ 2106942 h 11705232"/>
                    <a:gd name="connsiteX72" fmla="*/ 0 w 9824395"/>
                    <a:gd name="connsiteY72" fmla="*/ 1404628 h 11705232"/>
                    <a:gd name="connsiteX73" fmla="*/ 0 w 9824395"/>
                    <a:gd name="connsiteY73" fmla="*/ 819366 h 11705232"/>
                    <a:gd name="connsiteX74" fmla="*/ 0 w 9824395"/>
                    <a:gd name="connsiteY74" fmla="*/ 0 h 11705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9824395" h="11705232" fill="none" extrusionOk="0">
                      <a:moveTo>
                        <a:pt x="0" y="0"/>
                      </a:moveTo>
                      <a:cubicBezTo>
                        <a:pt x="163977" y="-940"/>
                        <a:pt x="259957" y="38825"/>
                        <a:pt x="381418" y="0"/>
                      </a:cubicBezTo>
                      <a:cubicBezTo>
                        <a:pt x="502879" y="-38825"/>
                        <a:pt x="917841" y="42753"/>
                        <a:pt x="1155811" y="0"/>
                      </a:cubicBezTo>
                      <a:cubicBezTo>
                        <a:pt x="1393781" y="-42753"/>
                        <a:pt x="1529620" y="5435"/>
                        <a:pt x="1733717" y="0"/>
                      </a:cubicBezTo>
                      <a:cubicBezTo>
                        <a:pt x="1937814" y="-5435"/>
                        <a:pt x="2047402" y="23829"/>
                        <a:pt x="2213378" y="0"/>
                      </a:cubicBezTo>
                      <a:cubicBezTo>
                        <a:pt x="2379354" y="-23829"/>
                        <a:pt x="2584653" y="66289"/>
                        <a:pt x="2889528" y="0"/>
                      </a:cubicBezTo>
                      <a:cubicBezTo>
                        <a:pt x="3194403" y="-66289"/>
                        <a:pt x="3240684" y="37930"/>
                        <a:pt x="3467434" y="0"/>
                      </a:cubicBezTo>
                      <a:cubicBezTo>
                        <a:pt x="3694184" y="-37930"/>
                        <a:pt x="3899725" y="76258"/>
                        <a:pt x="4241827" y="0"/>
                      </a:cubicBezTo>
                      <a:cubicBezTo>
                        <a:pt x="4583929" y="-76258"/>
                        <a:pt x="4720130" y="3165"/>
                        <a:pt x="5016221" y="0"/>
                      </a:cubicBezTo>
                      <a:cubicBezTo>
                        <a:pt x="5312312" y="-3165"/>
                        <a:pt x="5433819" y="26736"/>
                        <a:pt x="5594126" y="0"/>
                      </a:cubicBezTo>
                      <a:cubicBezTo>
                        <a:pt x="5754434" y="-26736"/>
                        <a:pt x="5859620" y="27101"/>
                        <a:pt x="5975544" y="0"/>
                      </a:cubicBezTo>
                      <a:cubicBezTo>
                        <a:pt x="6091468" y="-27101"/>
                        <a:pt x="6588932" y="50567"/>
                        <a:pt x="6749937" y="0"/>
                      </a:cubicBezTo>
                      <a:cubicBezTo>
                        <a:pt x="6910942" y="-50567"/>
                        <a:pt x="7171331" y="15107"/>
                        <a:pt x="7426087" y="0"/>
                      </a:cubicBezTo>
                      <a:cubicBezTo>
                        <a:pt x="7680843" y="-15107"/>
                        <a:pt x="7578992" y="23094"/>
                        <a:pt x="7709261" y="0"/>
                      </a:cubicBezTo>
                      <a:cubicBezTo>
                        <a:pt x="7839530" y="-23094"/>
                        <a:pt x="7960324" y="43323"/>
                        <a:pt x="8090678" y="0"/>
                      </a:cubicBezTo>
                      <a:cubicBezTo>
                        <a:pt x="8221032" y="-43323"/>
                        <a:pt x="8472885" y="27655"/>
                        <a:pt x="8570340" y="0"/>
                      </a:cubicBezTo>
                      <a:cubicBezTo>
                        <a:pt x="8667795" y="-27655"/>
                        <a:pt x="9419861" y="7369"/>
                        <a:pt x="9824395" y="0"/>
                      </a:cubicBezTo>
                      <a:cubicBezTo>
                        <a:pt x="9905854" y="276779"/>
                        <a:pt x="9789780" y="420265"/>
                        <a:pt x="9824395" y="702314"/>
                      </a:cubicBezTo>
                      <a:cubicBezTo>
                        <a:pt x="9859010" y="984363"/>
                        <a:pt x="9781687" y="1176847"/>
                        <a:pt x="9824395" y="1521680"/>
                      </a:cubicBezTo>
                      <a:cubicBezTo>
                        <a:pt x="9867103" y="1866513"/>
                        <a:pt x="9819461" y="1708150"/>
                        <a:pt x="9824395" y="1755785"/>
                      </a:cubicBezTo>
                      <a:cubicBezTo>
                        <a:pt x="9829329" y="1803421"/>
                        <a:pt x="9784362" y="2213339"/>
                        <a:pt x="9824395" y="2341046"/>
                      </a:cubicBezTo>
                      <a:cubicBezTo>
                        <a:pt x="9864428" y="2468753"/>
                        <a:pt x="9797901" y="2519870"/>
                        <a:pt x="9824395" y="2575151"/>
                      </a:cubicBezTo>
                      <a:cubicBezTo>
                        <a:pt x="9850889" y="2630433"/>
                        <a:pt x="9811849" y="2977107"/>
                        <a:pt x="9824395" y="3160413"/>
                      </a:cubicBezTo>
                      <a:cubicBezTo>
                        <a:pt x="9836941" y="3343719"/>
                        <a:pt x="9776781" y="3576124"/>
                        <a:pt x="9824395" y="3745674"/>
                      </a:cubicBezTo>
                      <a:cubicBezTo>
                        <a:pt x="9872009" y="3915224"/>
                        <a:pt x="9807515" y="3898614"/>
                        <a:pt x="9824395" y="3979779"/>
                      </a:cubicBezTo>
                      <a:cubicBezTo>
                        <a:pt x="9841275" y="4060944"/>
                        <a:pt x="9797803" y="4239388"/>
                        <a:pt x="9824395" y="4330936"/>
                      </a:cubicBezTo>
                      <a:cubicBezTo>
                        <a:pt x="9850987" y="4422484"/>
                        <a:pt x="9762513" y="4767903"/>
                        <a:pt x="9824395" y="5150302"/>
                      </a:cubicBezTo>
                      <a:cubicBezTo>
                        <a:pt x="9886277" y="5532701"/>
                        <a:pt x="9818646" y="5523039"/>
                        <a:pt x="9824395" y="5852616"/>
                      </a:cubicBezTo>
                      <a:cubicBezTo>
                        <a:pt x="9830144" y="6182193"/>
                        <a:pt x="9816201" y="6477846"/>
                        <a:pt x="9824395" y="6671982"/>
                      </a:cubicBezTo>
                      <a:cubicBezTo>
                        <a:pt x="9832589" y="6866118"/>
                        <a:pt x="9754864" y="7123943"/>
                        <a:pt x="9824395" y="7491348"/>
                      </a:cubicBezTo>
                      <a:cubicBezTo>
                        <a:pt x="9893926" y="7858753"/>
                        <a:pt x="9805241" y="7725502"/>
                        <a:pt x="9824395" y="7842505"/>
                      </a:cubicBezTo>
                      <a:cubicBezTo>
                        <a:pt x="9843549" y="7959508"/>
                        <a:pt x="9734403" y="8358781"/>
                        <a:pt x="9824395" y="8661872"/>
                      </a:cubicBezTo>
                      <a:cubicBezTo>
                        <a:pt x="9914387" y="8964963"/>
                        <a:pt x="9798025" y="9021677"/>
                        <a:pt x="9824395" y="9247133"/>
                      </a:cubicBezTo>
                      <a:cubicBezTo>
                        <a:pt x="9850765" y="9472589"/>
                        <a:pt x="9820347" y="9406832"/>
                        <a:pt x="9824395" y="9481238"/>
                      </a:cubicBezTo>
                      <a:cubicBezTo>
                        <a:pt x="9828443" y="9555644"/>
                        <a:pt x="9813084" y="9820018"/>
                        <a:pt x="9824395" y="9949447"/>
                      </a:cubicBezTo>
                      <a:cubicBezTo>
                        <a:pt x="9835706" y="10078876"/>
                        <a:pt x="9787675" y="10400014"/>
                        <a:pt x="9824395" y="10651761"/>
                      </a:cubicBezTo>
                      <a:cubicBezTo>
                        <a:pt x="9861115" y="10903508"/>
                        <a:pt x="9753064" y="11273273"/>
                        <a:pt x="9824395" y="11705232"/>
                      </a:cubicBezTo>
                      <a:cubicBezTo>
                        <a:pt x="9600678" y="11737305"/>
                        <a:pt x="9557010" y="11667958"/>
                        <a:pt x="9344733" y="11705232"/>
                      </a:cubicBezTo>
                      <a:cubicBezTo>
                        <a:pt x="9132456" y="11742506"/>
                        <a:pt x="8967135" y="11686032"/>
                        <a:pt x="8766828" y="11705232"/>
                      </a:cubicBezTo>
                      <a:cubicBezTo>
                        <a:pt x="8566521" y="11724432"/>
                        <a:pt x="8309522" y="11690143"/>
                        <a:pt x="8090678" y="11705232"/>
                      </a:cubicBezTo>
                      <a:cubicBezTo>
                        <a:pt x="7871834" y="11720321"/>
                        <a:pt x="7733598" y="11629848"/>
                        <a:pt x="7414529" y="11705232"/>
                      </a:cubicBezTo>
                      <a:cubicBezTo>
                        <a:pt x="7095460" y="11780616"/>
                        <a:pt x="7014258" y="11696320"/>
                        <a:pt x="6640135" y="11705232"/>
                      </a:cubicBezTo>
                      <a:cubicBezTo>
                        <a:pt x="6266012" y="11714144"/>
                        <a:pt x="6332223" y="11643214"/>
                        <a:pt x="6062230" y="11705232"/>
                      </a:cubicBezTo>
                      <a:cubicBezTo>
                        <a:pt x="5792238" y="11767250"/>
                        <a:pt x="5689049" y="11675064"/>
                        <a:pt x="5582568" y="11705232"/>
                      </a:cubicBezTo>
                      <a:cubicBezTo>
                        <a:pt x="5476087" y="11735400"/>
                        <a:pt x="5116752" y="11678568"/>
                        <a:pt x="4906418" y="11705232"/>
                      </a:cubicBezTo>
                      <a:cubicBezTo>
                        <a:pt x="4696084" y="11731896"/>
                        <a:pt x="4543350" y="11637570"/>
                        <a:pt x="4328513" y="11705232"/>
                      </a:cubicBezTo>
                      <a:cubicBezTo>
                        <a:pt x="4113676" y="11772894"/>
                        <a:pt x="3845871" y="11688336"/>
                        <a:pt x="3554119" y="11705232"/>
                      </a:cubicBezTo>
                      <a:cubicBezTo>
                        <a:pt x="3262367" y="11722128"/>
                        <a:pt x="3171903" y="11662269"/>
                        <a:pt x="2976214" y="11705232"/>
                      </a:cubicBezTo>
                      <a:cubicBezTo>
                        <a:pt x="2780526" y="11748195"/>
                        <a:pt x="2795711" y="11686081"/>
                        <a:pt x="2693040" y="11705232"/>
                      </a:cubicBezTo>
                      <a:cubicBezTo>
                        <a:pt x="2590369" y="11724383"/>
                        <a:pt x="2273404" y="11653279"/>
                        <a:pt x="1918647" y="11705232"/>
                      </a:cubicBezTo>
                      <a:cubicBezTo>
                        <a:pt x="1563890" y="11757185"/>
                        <a:pt x="1602101" y="11653879"/>
                        <a:pt x="1340741" y="11705232"/>
                      </a:cubicBezTo>
                      <a:cubicBezTo>
                        <a:pt x="1079381" y="11756585"/>
                        <a:pt x="1047735" y="11676468"/>
                        <a:pt x="762835" y="11705232"/>
                      </a:cubicBezTo>
                      <a:cubicBezTo>
                        <a:pt x="477935" y="11733996"/>
                        <a:pt x="258706" y="11619891"/>
                        <a:pt x="0" y="11705232"/>
                      </a:cubicBezTo>
                      <a:cubicBezTo>
                        <a:pt x="-16379" y="11511229"/>
                        <a:pt x="27109" y="11298218"/>
                        <a:pt x="0" y="11002918"/>
                      </a:cubicBezTo>
                      <a:cubicBezTo>
                        <a:pt x="-27109" y="10707618"/>
                        <a:pt x="66565" y="10411410"/>
                        <a:pt x="0" y="10183552"/>
                      </a:cubicBezTo>
                      <a:cubicBezTo>
                        <a:pt x="-66565" y="9955694"/>
                        <a:pt x="5077" y="9765516"/>
                        <a:pt x="0" y="9481238"/>
                      </a:cubicBezTo>
                      <a:cubicBezTo>
                        <a:pt x="-5077" y="9196960"/>
                        <a:pt x="47837" y="9160648"/>
                        <a:pt x="0" y="9013029"/>
                      </a:cubicBezTo>
                      <a:cubicBezTo>
                        <a:pt x="-47837" y="8865410"/>
                        <a:pt x="6626" y="8581757"/>
                        <a:pt x="0" y="8427767"/>
                      </a:cubicBezTo>
                      <a:cubicBezTo>
                        <a:pt x="-6626" y="8273777"/>
                        <a:pt x="5392" y="8242775"/>
                        <a:pt x="0" y="8193662"/>
                      </a:cubicBezTo>
                      <a:cubicBezTo>
                        <a:pt x="-5392" y="8144549"/>
                        <a:pt x="4465" y="7875398"/>
                        <a:pt x="0" y="7608401"/>
                      </a:cubicBezTo>
                      <a:cubicBezTo>
                        <a:pt x="-4465" y="7341404"/>
                        <a:pt x="14770" y="7439141"/>
                        <a:pt x="0" y="7374296"/>
                      </a:cubicBezTo>
                      <a:cubicBezTo>
                        <a:pt x="-14770" y="7309451"/>
                        <a:pt x="32098" y="7081626"/>
                        <a:pt x="0" y="6906087"/>
                      </a:cubicBezTo>
                      <a:cubicBezTo>
                        <a:pt x="-32098" y="6730548"/>
                        <a:pt x="15243" y="6780805"/>
                        <a:pt x="0" y="6671982"/>
                      </a:cubicBezTo>
                      <a:cubicBezTo>
                        <a:pt x="-15243" y="6563160"/>
                        <a:pt x="1427" y="6529300"/>
                        <a:pt x="0" y="6437878"/>
                      </a:cubicBezTo>
                      <a:cubicBezTo>
                        <a:pt x="-1427" y="6346456"/>
                        <a:pt x="9909" y="6251985"/>
                        <a:pt x="0" y="6086721"/>
                      </a:cubicBezTo>
                      <a:cubicBezTo>
                        <a:pt x="-9909" y="5921457"/>
                        <a:pt x="70108" y="5717601"/>
                        <a:pt x="0" y="5384407"/>
                      </a:cubicBezTo>
                      <a:cubicBezTo>
                        <a:pt x="-70108" y="5051213"/>
                        <a:pt x="38265" y="5092304"/>
                        <a:pt x="0" y="4916197"/>
                      </a:cubicBezTo>
                      <a:cubicBezTo>
                        <a:pt x="-38265" y="4740090"/>
                        <a:pt x="66802" y="4462612"/>
                        <a:pt x="0" y="4330936"/>
                      </a:cubicBezTo>
                      <a:cubicBezTo>
                        <a:pt x="-66802" y="4199260"/>
                        <a:pt x="38296" y="4091979"/>
                        <a:pt x="0" y="3979779"/>
                      </a:cubicBezTo>
                      <a:cubicBezTo>
                        <a:pt x="-38296" y="3867579"/>
                        <a:pt x="17286" y="3827383"/>
                        <a:pt x="0" y="3745674"/>
                      </a:cubicBezTo>
                      <a:cubicBezTo>
                        <a:pt x="-17286" y="3663966"/>
                        <a:pt x="43541" y="3151395"/>
                        <a:pt x="0" y="2926308"/>
                      </a:cubicBezTo>
                      <a:cubicBezTo>
                        <a:pt x="-43541" y="2701221"/>
                        <a:pt x="93391" y="2376029"/>
                        <a:pt x="0" y="2106942"/>
                      </a:cubicBezTo>
                      <a:cubicBezTo>
                        <a:pt x="-93391" y="1837855"/>
                        <a:pt x="71314" y="1658806"/>
                        <a:pt x="0" y="1404628"/>
                      </a:cubicBezTo>
                      <a:cubicBezTo>
                        <a:pt x="-71314" y="1150450"/>
                        <a:pt x="50643" y="1019932"/>
                        <a:pt x="0" y="819366"/>
                      </a:cubicBezTo>
                      <a:cubicBezTo>
                        <a:pt x="-50643" y="618800"/>
                        <a:pt x="16255" y="318955"/>
                        <a:pt x="0" y="0"/>
                      </a:cubicBezTo>
                      <a:close/>
                    </a:path>
                    <a:path w="9824395" h="11705232" stroke="0" extrusionOk="0">
                      <a:moveTo>
                        <a:pt x="0" y="0"/>
                      </a:moveTo>
                      <a:cubicBezTo>
                        <a:pt x="255834" y="-52583"/>
                        <a:pt x="377464" y="3563"/>
                        <a:pt x="577906" y="0"/>
                      </a:cubicBezTo>
                      <a:cubicBezTo>
                        <a:pt x="778348" y="-3563"/>
                        <a:pt x="1092333" y="58238"/>
                        <a:pt x="1254055" y="0"/>
                      </a:cubicBezTo>
                      <a:cubicBezTo>
                        <a:pt x="1415777" y="-58238"/>
                        <a:pt x="1491277" y="26545"/>
                        <a:pt x="1635473" y="0"/>
                      </a:cubicBezTo>
                      <a:cubicBezTo>
                        <a:pt x="1779669" y="-26545"/>
                        <a:pt x="1795665" y="24531"/>
                        <a:pt x="1918647" y="0"/>
                      </a:cubicBezTo>
                      <a:cubicBezTo>
                        <a:pt x="2041629" y="-24531"/>
                        <a:pt x="2207278" y="16997"/>
                        <a:pt x="2300064" y="0"/>
                      </a:cubicBezTo>
                      <a:cubicBezTo>
                        <a:pt x="2392850" y="-16997"/>
                        <a:pt x="2513550" y="20886"/>
                        <a:pt x="2583238" y="0"/>
                      </a:cubicBezTo>
                      <a:cubicBezTo>
                        <a:pt x="2652926" y="-20886"/>
                        <a:pt x="2932963" y="31902"/>
                        <a:pt x="3062900" y="0"/>
                      </a:cubicBezTo>
                      <a:cubicBezTo>
                        <a:pt x="3192837" y="-31902"/>
                        <a:pt x="3250800" y="1338"/>
                        <a:pt x="3346073" y="0"/>
                      </a:cubicBezTo>
                      <a:cubicBezTo>
                        <a:pt x="3441346" y="-1338"/>
                        <a:pt x="3649973" y="34092"/>
                        <a:pt x="3727491" y="0"/>
                      </a:cubicBezTo>
                      <a:cubicBezTo>
                        <a:pt x="3805009" y="-34092"/>
                        <a:pt x="4205154" y="12394"/>
                        <a:pt x="4501885" y="0"/>
                      </a:cubicBezTo>
                      <a:cubicBezTo>
                        <a:pt x="4798616" y="-12394"/>
                        <a:pt x="4947245" y="1592"/>
                        <a:pt x="5276278" y="0"/>
                      </a:cubicBezTo>
                      <a:cubicBezTo>
                        <a:pt x="5605311" y="-1592"/>
                        <a:pt x="5614395" y="26609"/>
                        <a:pt x="5755940" y="0"/>
                      </a:cubicBezTo>
                      <a:cubicBezTo>
                        <a:pt x="5897485" y="-26609"/>
                        <a:pt x="6111892" y="39604"/>
                        <a:pt x="6333845" y="0"/>
                      </a:cubicBezTo>
                      <a:cubicBezTo>
                        <a:pt x="6555799" y="-39604"/>
                        <a:pt x="6526744" y="22617"/>
                        <a:pt x="6617019" y="0"/>
                      </a:cubicBezTo>
                      <a:cubicBezTo>
                        <a:pt x="6707294" y="-22617"/>
                        <a:pt x="6812604" y="36093"/>
                        <a:pt x="6998437" y="0"/>
                      </a:cubicBezTo>
                      <a:cubicBezTo>
                        <a:pt x="7184270" y="-36093"/>
                        <a:pt x="7506238" y="9332"/>
                        <a:pt x="7674586" y="0"/>
                      </a:cubicBezTo>
                      <a:cubicBezTo>
                        <a:pt x="7842934" y="-9332"/>
                        <a:pt x="8074552" y="13082"/>
                        <a:pt x="8252492" y="0"/>
                      </a:cubicBezTo>
                      <a:cubicBezTo>
                        <a:pt x="8430432" y="-13082"/>
                        <a:pt x="8493940" y="48808"/>
                        <a:pt x="8732153" y="0"/>
                      </a:cubicBezTo>
                      <a:cubicBezTo>
                        <a:pt x="8970366" y="-48808"/>
                        <a:pt x="9314931" y="37663"/>
                        <a:pt x="9824395" y="0"/>
                      </a:cubicBezTo>
                      <a:cubicBezTo>
                        <a:pt x="9834508" y="108308"/>
                        <a:pt x="9815219" y="119581"/>
                        <a:pt x="9824395" y="234105"/>
                      </a:cubicBezTo>
                      <a:cubicBezTo>
                        <a:pt x="9833571" y="348630"/>
                        <a:pt x="9812645" y="740481"/>
                        <a:pt x="9824395" y="936419"/>
                      </a:cubicBezTo>
                      <a:cubicBezTo>
                        <a:pt x="9836145" y="1132357"/>
                        <a:pt x="9803966" y="1356827"/>
                        <a:pt x="9824395" y="1521680"/>
                      </a:cubicBezTo>
                      <a:cubicBezTo>
                        <a:pt x="9844824" y="1686533"/>
                        <a:pt x="9814567" y="2172513"/>
                        <a:pt x="9824395" y="2341046"/>
                      </a:cubicBezTo>
                      <a:cubicBezTo>
                        <a:pt x="9834223" y="2509579"/>
                        <a:pt x="9785001" y="2609368"/>
                        <a:pt x="9824395" y="2809256"/>
                      </a:cubicBezTo>
                      <a:cubicBezTo>
                        <a:pt x="9863789" y="3009144"/>
                        <a:pt x="9801498" y="3124832"/>
                        <a:pt x="9824395" y="3394517"/>
                      </a:cubicBezTo>
                      <a:cubicBezTo>
                        <a:pt x="9847292" y="3664202"/>
                        <a:pt x="9810827" y="3678714"/>
                        <a:pt x="9824395" y="3862727"/>
                      </a:cubicBezTo>
                      <a:cubicBezTo>
                        <a:pt x="9837963" y="4046740"/>
                        <a:pt x="9820269" y="4433962"/>
                        <a:pt x="9824395" y="4682093"/>
                      </a:cubicBezTo>
                      <a:cubicBezTo>
                        <a:pt x="9828521" y="4930224"/>
                        <a:pt x="9795700" y="5040026"/>
                        <a:pt x="9824395" y="5384407"/>
                      </a:cubicBezTo>
                      <a:cubicBezTo>
                        <a:pt x="9853090" y="5728788"/>
                        <a:pt x="9799369" y="5545617"/>
                        <a:pt x="9824395" y="5618511"/>
                      </a:cubicBezTo>
                      <a:cubicBezTo>
                        <a:pt x="9849421" y="5691405"/>
                        <a:pt x="9818727" y="5798358"/>
                        <a:pt x="9824395" y="5852616"/>
                      </a:cubicBezTo>
                      <a:cubicBezTo>
                        <a:pt x="9830063" y="5906875"/>
                        <a:pt x="9805099" y="6133475"/>
                        <a:pt x="9824395" y="6203773"/>
                      </a:cubicBezTo>
                      <a:cubicBezTo>
                        <a:pt x="9843691" y="6274071"/>
                        <a:pt x="9801150" y="6321753"/>
                        <a:pt x="9824395" y="6437878"/>
                      </a:cubicBezTo>
                      <a:cubicBezTo>
                        <a:pt x="9847640" y="6554004"/>
                        <a:pt x="9794711" y="6619771"/>
                        <a:pt x="9824395" y="6789035"/>
                      </a:cubicBezTo>
                      <a:cubicBezTo>
                        <a:pt x="9854079" y="6958299"/>
                        <a:pt x="9819052" y="7146971"/>
                        <a:pt x="9824395" y="7257244"/>
                      </a:cubicBezTo>
                      <a:cubicBezTo>
                        <a:pt x="9829738" y="7367517"/>
                        <a:pt x="9782530" y="7627679"/>
                        <a:pt x="9824395" y="7959558"/>
                      </a:cubicBezTo>
                      <a:cubicBezTo>
                        <a:pt x="9866260" y="8291437"/>
                        <a:pt x="9824147" y="8078528"/>
                        <a:pt x="9824395" y="8193662"/>
                      </a:cubicBezTo>
                      <a:cubicBezTo>
                        <a:pt x="9824643" y="8308796"/>
                        <a:pt x="9805659" y="8343951"/>
                        <a:pt x="9824395" y="8427767"/>
                      </a:cubicBezTo>
                      <a:cubicBezTo>
                        <a:pt x="9843131" y="8511584"/>
                        <a:pt x="9799492" y="8889222"/>
                        <a:pt x="9824395" y="9130081"/>
                      </a:cubicBezTo>
                      <a:cubicBezTo>
                        <a:pt x="9849298" y="9370940"/>
                        <a:pt x="9792905" y="9480646"/>
                        <a:pt x="9824395" y="9598290"/>
                      </a:cubicBezTo>
                      <a:cubicBezTo>
                        <a:pt x="9855885" y="9715934"/>
                        <a:pt x="9823657" y="9967748"/>
                        <a:pt x="9824395" y="10300604"/>
                      </a:cubicBezTo>
                      <a:cubicBezTo>
                        <a:pt x="9825133" y="10633460"/>
                        <a:pt x="9794128" y="10576410"/>
                        <a:pt x="9824395" y="10651761"/>
                      </a:cubicBezTo>
                      <a:cubicBezTo>
                        <a:pt x="9854662" y="10727112"/>
                        <a:pt x="9731602" y="11272365"/>
                        <a:pt x="9824395" y="11705232"/>
                      </a:cubicBezTo>
                      <a:cubicBezTo>
                        <a:pt x="9721802" y="11759975"/>
                        <a:pt x="9447130" y="11694666"/>
                        <a:pt x="9344733" y="11705232"/>
                      </a:cubicBezTo>
                      <a:cubicBezTo>
                        <a:pt x="9242336" y="11715798"/>
                        <a:pt x="8768719" y="11614563"/>
                        <a:pt x="8570340" y="11705232"/>
                      </a:cubicBezTo>
                      <a:cubicBezTo>
                        <a:pt x="8371961" y="11795901"/>
                        <a:pt x="8368755" y="11672899"/>
                        <a:pt x="8188922" y="11705232"/>
                      </a:cubicBezTo>
                      <a:cubicBezTo>
                        <a:pt x="8009089" y="11737565"/>
                        <a:pt x="7581505" y="11695911"/>
                        <a:pt x="7414529" y="11705232"/>
                      </a:cubicBezTo>
                      <a:cubicBezTo>
                        <a:pt x="7247553" y="11714553"/>
                        <a:pt x="7074371" y="11683885"/>
                        <a:pt x="6934867" y="11705232"/>
                      </a:cubicBezTo>
                      <a:cubicBezTo>
                        <a:pt x="6795363" y="11726579"/>
                        <a:pt x="6593185" y="11667532"/>
                        <a:pt x="6258718" y="11705232"/>
                      </a:cubicBezTo>
                      <a:cubicBezTo>
                        <a:pt x="5924251" y="11742932"/>
                        <a:pt x="5928049" y="11685180"/>
                        <a:pt x="5680812" y="11705232"/>
                      </a:cubicBezTo>
                      <a:cubicBezTo>
                        <a:pt x="5433575" y="11725284"/>
                        <a:pt x="5428803" y="11689479"/>
                        <a:pt x="5201150" y="11705232"/>
                      </a:cubicBezTo>
                      <a:cubicBezTo>
                        <a:pt x="4973497" y="11720985"/>
                        <a:pt x="4932301" y="11674023"/>
                        <a:pt x="4819733" y="11705232"/>
                      </a:cubicBezTo>
                      <a:cubicBezTo>
                        <a:pt x="4707165" y="11736441"/>
                        <a:pt x="4311863" y="11696030"/>
                        <a:pt x="4143583" y="11705232"/>
                      </a:cubicBezTo>
                      <a:cubicBezTo>
                        <a:pt x="3975303" y="11714434"/>
                        <a:pt x="3610825" y="11652066"/>
                        <a:pt x="3369190" y="11705232"/>
                      </a:cubicBezTo>
                      <a:cubicBezTo>
                        <a:pt x="3127555" y="11758398"/>
                        <a:pt x="2936710" y="11667237"/>
                        <a:pt x="2594796" y="11705232"/>
                      </a:cubicBezTo>
                      <a:cubicBezTo>
                        <a:pt x="2252882" y="11743227"/>
                        <a:pt x="2383969" y="11679627"/>
                        <a:pt x="2213378" y="11705232"/>
                      </a:cubicBezTo>
                      <a:cubicBezTo>
                        <a:pt x="2042787" y="11730837"/>
                        <a:pt x="1988111" y="11690313"/>
                        <a:pt x="1930205" y="11705232"/>
                      </a:cubicBezTo>
                      <a:cubicBezTo>
                        <a:pt x="1872299" y="11720151"/>
                        <a:pt x="1649287" y="11681655"/>
                        <a:pt x="1548787" y="11705232"/>
                      </a:cubicBezTo>
                      <a:cubicBezTo>
                        <a:pt x="1448287" y="11728809"/>
                        <a:pt x="1258893" y="11673059"/>
                        <a:pt x="1069125" y="11705232"/>
                      </a:cubicBezTo>
                      <a:cubicBezTo>
                        <a:pt x="879357" y="11737405"/>
                        <a:pt x="502791" y="11655403"/>
                        <a:pt x="0" y="11705232"/>
                      </a:cubicBezTo>
                      <a:cubicBezTo>
                        <a:pt x="-21110" y="11492875"/>
                        <a:pt x="46519" y="11315957"/>
                        <a:pt x="0" y="11119970"/>
                      </a:cubicBezTo>
                      <a:cubicBezTo>
                        <a:pt x="-46519" y="10923983"/>
                        <a:pt x="69444" y="10509035"/>
                        <a:pt x="0" y="10300604"/>
                      </a:cubicBezTo>
                      <a:cubicBezTo>
                        <a:pt x="-69444" y="10092173"/>
                        <a:pt x="45265" y="9828874"/>
                        <a:pt x="0" y="9598290"/>
                      </a:cubicBezTo>
                      <a:cubicBezTo>
                        <a:pt x="-45265" y="9367706"/>
                        <a:pt x="27509" y="9378590"/>
                        <a:pt x="0" y="9247133"/>
                      </a:cubicBezTo>
                      <a:cubicBezTo>
                        <a:pt x="-27509" y="9115676"/>
                        <a:pt x="28157" y="8987526"/>
                        <a:pt x="0" y="8895976"/>
                      </a:cubicBezTo>
                      <a:cubicBezTo>
                        <a:pt x="-28157" y="8804426"/>
                        <a:pt x="25184" y="8469876"/>
                        <a:pt x="0" y="8310715"/>
                      </a:cubicBezTo>
                      <a:cubicBezTo>
                        <a:pt x="-25184" y="8151554"/>
                        <a:pt x="28426" y="8082908"/>
                        <a:pt x="0" y="7959558"/>
                      </a:cubicBezTo>
                      <a:cubicBezTo>
                        <a:pt x="-28426" y="7836208"/>
                        <a:pt x="29830" y="7684705"/>
                        <a:pt x="0" y="7608401"/>
                      </a:cubicBezTo>
                      <a:cubicBezTo>
                        <a:pt x="-29830" y="7532097"/>
                        <a:pt x="18728" y="7480137"/>
                        <a:pt x="0" y="7374296"/>
                      </a:cubicBezTo>
                      <a:cubicBezTo>
                        <a:pt x="-18728" y="7268456"/>
                        <a:pt x="15948" y="6951368"/>
                        <a:pt x="0" y="6789035"/>
                      </a:cubicBezTo>
                      <a:cubicBezTo>
                        <a:pt x="-15948" y="6626702"/>
                        <a:pt x="21647" y="6607334"/>
                        <a:pt x="0" y="6554930"/>
                      </a:cubicBezTo>
                      <a:cubicBezTo>
                        <a:pt x="-21647" y="6502526"/>
                        <a:pt x="7836" y="6122795"/>
                        <a:pt x="0" y="5852616"/>
                      </a:cubicBezTo>
                      <a:cubicBezTo>
                        <a:pt x="-7836" y="5582437"/>
                        <a:pt x="22107" y="5543539"/>
                        <a:pt x="0" y="5384407"/>
                      </a:cubicBezTo>
                      <a:cubicBezTo>
                        <a:pt x="-22107" y="5225275"/>
                        <a:pt x="17222" y="5205558"/>
                        <a:pt x="0" y="5150302"/>
                      </a:cubicBezTo>
                      <a:cubicBezTo>
                        <a:pt x="-17222" y="5095046"/>
                        <a:pt x="16752" y="4817745"/>
                        <a:pt x="0" y="4682093"/>
                      </a:cubicBezTo>
                      <a:cubicBezTo>
                        <a:pt x="-16752" y="4546441"/>
                        <a:pt x="56816" y="4274080"/>
                        <a:pt x="0" y="4096831"/>
                      </a:cubicBezTo>
                      <a:cubicBezTo>
                        <a:pt x="-56816" y="3919582"/>
                        <a:pt x="3424" y="3642126"/>
                        <a:pt x="0" y="3394517"/>
                      </a:cubicBezTo>
                      <a:cubicBezTo>
                        <a:pt x="-3424" y="3146908"/>
                        <a:pt x="22813" y="2962816"/>
                        <a:pt x="0" y="2809256"/>
                      </a:cubicBezTo>
                      <a:cubicBezTo>
                        <a:pt x="-22813" y="2655696"/>
                        <a:pt x="38689" y="2591148"/>
                        <a:pt x="0" y="2458099"/>
                      </a:cubicBezTo>
                      <a:cubicBezTo>
                        <a:pt x="-38689" y="2325050"/>
                        <a:pt x="38121" y="2193168"/>
                        <a:pt x="0" y="1989889"/>
                      </a:cubicBezTo>
                      <a:cubicBezTo>
                        <a:pt x="-38121" y="1786610"/>
                        <a:pt x="26737" y="1487901"/>
                        <a:pt x="0" y="1170523"/>
                      </a:cubicBezTo>
                      <a:cubicBezTo>
                        <a:pt x="-26737" y="853145"/>
                        <a:pt x="46801" y="830328"/>
                        <a:pt x="0" y="702314"/>
                      </a:cubicBezTo>
                      <a:cubicBezTo>
                        <a:pt x="-46801" y="574300"/>
                        <a:pt x="737" y="313132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rgbClr val="DE0000"/>
                  </a:solidFill>
                  <a:extLst>
                    <a:ext uri="{C807C97D-BFC1-408E-A445-0C87EB9F89A2}">
                      <ask:lineSketchStyleProps xmlns:ask="http://schemas.microsoft.com/office/drawing/2018/sketchyshapes" sd="1394882592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95" name="Csoportba foglalás 94">
                  <a:extLst>
                    <a:ext uri="{FF2B5EF4-FFF2-40B4-BE49-F238E27FC236}">
                      <a16:creationId xmlns:a16="http://schemas.microsoft.com/office/drawing/2014/main" id="{E1B66E1B-B2A0-6EF4-90D9-E07EA1CDD4D7}"/>
                    </a:ext>
                  </a:extLst>
                </p:cNvPr>
                <p:cNvGrpSpPr/>
                <p:nvPr/>
              </p:nvGrpSpPr>
              <p:grpSpPr>
                <a:xfrm>
                  <a:off x="20057242" y="35073212"/>
                  <a:ext cx="9512469" cy="5649699"/>
                  <a:chOff x="20288612" y="34593696"/>
                  <a:chExt cx="9512469" cy="5649699"/>
                </a:xfrm>
              </p:grpSpPr>
              <p:grpSp>
                <p:nvGrpSpPr>
                  <p:cNvPr id="94" name="Csoportba foglalás 93">
                    <a:extLst>
                      <a:ext uri="{FF2B5EF4-FFF2-40B4-BE49-F238E27FC236}">
                        <a16:creationId xmlns:a16="http://schemas.microsoft.com/office/drawing/2014/main" id="{9B7340B6-FC2D-D7BD-C8F5-485F2000424E}"/>
                      </a:ext>
                    </a:extLst>
                  </p:cNvPr>
                  <p:cNvGrpSpPr/>
                  <p:nvPr/>
                </p:nvGrpSpPr>
                <p:grpSpPr>
                  <a:xfrm>
                    <a:off x="20288612" y="34593696"/>
                    <a:ext cx="9512469" cy="5649699"/>
                    <a:chOff x="20288612" y="34593696"/>
                    <a:chExt cx="9512469" cy="5649699"/>
                  </a:xfrm>
                </p:grpSpPr>
                <p:grpSp>
                  <p:nvGrpSpPr>
                    <p:cNvPr id="93" name="Csoportba foglalás 92">
                      <a:extLst>
                        <a:ext uri="{FF2B5EF4-FFF2-40B4-BE49-F238E27FC236}">
                          <a16:creationId xmlns:a16="http://schemas.microsoft.com/office/drawing/2014/main" id="{FC3F2B8B-AA4E-AE09-9D95-7788EC9896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342411" y="35193581"/>
                      <a:ext cx="8705719" cy="5049814"/>
                      <a:chOff x="20342411" y="35193581"/>
                      <a:chExt cx="8705719" cy="5049814"/>
                    </a:xfrm>
                  </p:grpSpPr>
                  <p:grpSp>
                    <p:nvGrpSpPr>
                      <p:cNvPr id="92" name="Csoportba foglalás 91">
                        <a:extLst>
                          <a:ext uri="{FF2B5EF4-FFF2-40B4-BE49-F238E27FC236}">
                            <a16:creationId xmlns:a16="http://schemas.microsoft.com/office/drawing/2014/main" id="{986A233F-30D4-3427-18AD-4447BE5300D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0342411" y="35193581"/>
                        <a:ext cx="8705719" cy="5049814"/>
                        <a:chOff x="20342411" y="35193581"/>
                        <a:chExt cx="8705719" cy="5049814"/>
                      </a:xfrm>
                    </p:grpSpPr>
                    <p:pic>
                      <p:nvPicPr>
                        <p:cNvPr id="109" name="Kép 108">
                          <a:extLst>
                            <a:ext uri="{FF2B5EF4-FFF2-40B4-BE49-F238E27FC236}">
                              <a16:creationId xmlns:a16="http://schemas.microsoft.com/office/drawing/2014/main" id="{FCAE1F6A-2302-6F4E-B3D8-84F6B95C3D5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0342411" y="35193581"/>
                          <a:ext cx="8705719" cy="4953688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10" name="Ellipszis 109">
                          <a:extLst>
                            <a:ext uri="{FF2B5EF4-FFF2-40B4-BE49-F238E27FC236}">
                              <a16:creationId xmlns:a16="http://schemas.microsoft.com/office/drawing/2014/main" id="{9BB03F54-0069-973B-E1FB-09419D9C7F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182887" y="37435791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1" name="Ellipszis 110">
                          <a:extLst>
                            <a:ext uri="{FF2B5EF4-FFF2-40B4-BE49-F238E27FC236}">
                              <a16:creationId xmlns:a16="http://schemas.microsoft.com/office/drawing/2014/main" id="{744FCF83-E3F4-A73F-D018-2A88452CC5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701069" y="39422001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2" name="Ellipszis 111">
                          <a:extLst>
                            <a:ext uri="{FF2B5EF4-FFF2-40B4-BE49-F238E27FC236}">
                              <a16:creationId xmlns:a16="http://schemas.microsoft.com/office/drawing/2014/main" id="{EA914713-54BE-8E03-8FE7-84B92CBBF5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148401" y="39367919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3" name="Ellipszis 112">
                          <a:extLst>
                            <a:ext uri="{FF2B5EF4-FFF2-40B4-BE49-F238E27FC236}">
                              <a16:creationId xmlns:a16="http://schemas.microsoft.com/office/drawing/2014/main" id="{8E30ED38-5668-D15D-6409-786F36B48A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622754" y="39650885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4" name="Ellipszis 113">
                          <a:extLst>
                            <a:ext uri="{FF2B5EF4-FFF2-40B4-BE49-F238E27FC236}">
                              <a16:creationId xmlns:a16="http://schemas.microsoft.com/office/drawing/2014/main" id="{A8C0BD51-3367-C306-4D2B-D112A2570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5971823" y="37805342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5" name="Ellipszis 114">
                          <a:extLst>
                            <a:ext uri="{FF2B5EF4-FFF2-40B4-BE49-F238E27FC236}">
                              <a16:creationId xmlns:a16="http://schemas.microsoft.com/office/drawing/2014/main" id="{107A4FC9-DF2B-B72F-1B4A-E13383FEC8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310771" y="37635889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6" name="Ellipszis 115">
                          <a:extLst>
                            <a:ext uri="{FF2B5EF4-FFF2-40B4-BE49-F238E27FC236}">
                              <a16:creationId xmlns:a16="http://schemas.microsoft.com/office/drawing/2014/main" id="{3B5281FF-FEC1-5E9F-3919-78F48E9F9D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881376" y="39098237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7" name="Ellipszis 116">
                          <a:extLst>
                            <a:ext uri="{FF2B5EF4-FFF2-40B4-BE49-F238E27FC236}">
                              <a16:creationId xmlns:a16="http://schemas.microsoft.com/office/drawing/2014/main" id="{F45D8BA0-88D5-D84A-BB5B-6A8366C180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066691" y="37361189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8" name="Ellipszis 117">
                          <a:extLst>
                            <a:ext uri="{FF2B5EF4-FFF2-40B4-BE49-F238E27FC236}">
                              <a16:creationId xmlns:a16="http://schemas.microsoft.com/office/drawing/2014/main" id="{83239BF3-212C-19BB-912D-7CDF48E8D6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425480" y="39636739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19" name="Ellipszis 118">
                          <a:extLst>
                            <a:ext uri="{FF2B5EF4-FFF2-40B4-BE49-F238E27FC236}">
                              <a16:creationId xmlns:a16="http://schemas.microsoft.com/office/drawing/2014/main" id="{C6BEDFE0-EA38-BC0E-7E6C-9728448FC9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25864" y="38385433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0" name="Ellipszis 119">
                          <a:extLst>
                            <a:ext uri="{FF2B5EF4-FFF2-40B4-BE49-F238E27FC236}">
                              <a16:creationId xmlns:a16="http://schemas.microsoft.com/office/drawing/2014/main" id="{675C0139-59EC-CBAE-D98E-52EB71DB11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084347" y="37874414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1" name="Ellipszis 120">
                          <a:extLst>
                            <a:ext uri="{FF2B5EF4-FFF2-40B4-BE49-F238E27FC236}">
                              <a16:creationId xmlns:a16="http://schemas.microsoft.com/office/drawing/2014/main" id="{6283E779-24C4-FF24-036B-820B0EBCCA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420340" y="39098237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2" name="Ellipszis 121">
                          <a:extLst>
                            <a:ext uri="{FF2B5EF4-FFF2-40B4-BE49-F238E27FC236}">
                              <a16:creationId xmlns:a16="http://schemas.microsoft.com/office/drawing/2014/main" id="{ABD2FDF6-1C35-3477-DEE7-7DB6809B56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782134" y="39326505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3" name="Ellipszis 122">
                          <a:extLst>
                            <a:ext uri="{FF2B5EF4-FFF2-40B4-BE49-F238E27FC236}">
                              <a16:creationId xmlns:a16="http://schemas.microsoft.com/office/drawing/2014/main" id="{7FFC62E8-E3DC-F798-1398-8ECF86E6F0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118269" y="37232478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4" name="Ellipszis 123">
                          <a:extLst>
                            <a:ext uri="{FF2B5EF4-FFF2-40B4-BE49-F238E27FC236}">
                              <a16:creationId xmlns:a16="http://schemas.microsoft.com/office/drawing/2014/main" id="{44BC3854-5D52-66C5-E5EB-8180514CCB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0801110" y="38012557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5" name="Ellipszis 124">
                          <a:extLst>
                            <a:ext uri="{FF2B5EF4-FFF2-40B4-BE49-F238E27FC236}">
                              <a16:creationId xmlns:a16="http://schemas.microsoft.com/office/drawing/2014/main" id="{52ECE5A2-8B86-69F4-A9A8-04B2A5A0A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065022" y="39671274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6" name="Ellipszis 125">
                          <a:extLst>
                            <a:ext uri="{FF2B5EF4-FFF2-40B4-BE49-F238E27FC236}">
                              <a16:creationId xmlns:a16="http://schemas.microsoft.com/office/drawing/2014/main" id="{DBBE2822-0470-FC50-C3E0-4D1D4D6563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674330" y="38607093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7" name="Ellipszis 126">
                          <a:extLst>
                            <a:ext uri="{FF2B5EF4-FFF2-40B4-BE49-F238E27FC236}">
                              <a16:creationId xmlns:a16="http://schemas.microsoft.com/office/drawing/2014/main" id="{2ED17E87-0E60-714B-9A54-F20B30BA46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783117" y="39592773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8" name="Ellipszis 127">
                          <a:extLst>
                            <a:ext uri="{FF2B5EF4-FFF2-40B4-BE49-F238E27FC236}">
                              <a16:creationId xmlns:a16="http://schemas.microsoft.com/office/drawing/2014/main" id="{312C84C7-961A-D213-366D-8621AE5F3C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261201" y="39333383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29" name="Ellipszis 128">
                          <a:extLst>
                            <a:ext uri="{FF2B5EF4-FFF2-40B4-BE49-F238E27FC236}">
                              <a16:creationId xmlns:a16="http://schemas.microsoft.com/office/drawing/2014/main" id="{A5901266-7643-72EE-D75C-EF8283C520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401619" y="38149625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30" name="Ellipszis 129">
                          <a:extLst>
                            <a:ext uri="{FF2B5EF4-FFF2-40B4-BE49-F238E27FC236}">
                              <a16:creationId xmlns:a16="http://schemas.microsoft.com/office/drawing/2014/main" id="{6312739D-E772-7811-B3E1-50BCE5FABE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592677" y="38223411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31" name="Ellipszis 130">
                          <a:extLst>
                            <a:ext uri="{FF2B5EF4-FFF2-40B4-BE49-F238E27FC236}">
                              <a16:creationId xmlns:a16="http://schemas.microsoft.com/office/drawing/2014/main" id="{39770E42-27FA-413B-C184-BDA32B3510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341129" y="39024447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32" name="Ellipszis 131">
                          <a:extLst>
                            <a:ext uri="{FF2B5EF4-FFF2-40B4-BE49-F238E27FC236}">
                              <a16:creationId xmlns:a16="http://schemas.microsoft.com/office/drawing/2014/main" id="{192A4B88-D334-684F-A36C-2B7E1FC034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1583597" y="37943485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33" name="Ellipszis 132">
                          <a:extLst>
                            <a:ext uri="{FF2B5EF4-FFF2-40B4-BE49-F238E27FC236}">
                              <a16:creationId xmlns:a16="http://schemas.microsoft.com/office/drawing/2014/main" id="{9195FD0B-950D-DC3E-6B5F-F019688C20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027534" y="37805342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34" name="Ellipszis 133">
                          <a:extLst>
                            <a:ext uri="{FF2B5EF4-FFF2-40B4-BE49-F238E27FC236}">
                              <a16:creationId xmlns:a16="http://schemas.microsoft.com/office/drawing/2014/main" id="{DFBC182E-BA6C-50CD-0575-369083A8AF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2690429" y="37307791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58" name="Ellipszis 157">
                          <a:extLst>
                            <a:ext uri="{FF2B5EF4-FFF2-40B4-BE49-F238E27FC236}">
                              <a16:creationId xmlns:a16="http://schemas.microsoft.com/office/drawing/2014/main" id="{A2D82D5E-5972-1AEC-963A-517C689DFE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635073" y="37311657"/>
                          <a:ext cx="227112" cy="200307"/>
                        </a:xfrm>
                        <a:prstGeom prst="ellipse">
                          <a:avLst/>
                        </a:prstGeom>
                        <a:solidFill>
                          <a:srgbClr val="3EE63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  <p:sp>
                      <p:nvSpPr>
                        <p:cNvPr id="159" name="Ellipszis 158">
                          <a:extLst>
                            <a:ext uri="{FF2B5EF4-FFF2-40B4-BE49-F238E27FC236}">
                              <a16:creationId xmlns:a16="http://schemas.microsoft.com/office/drawing/2014/main" id="{AB55AD7D-3462-8BC4-74E8-949FC03FD7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863431" y="38374507"/>
                          <a:ext cx="227112" cy="200307"/>
                        </a:xfrm>
                        <a:prstGeom prst="ellipse">
                          <a:avLst/>
                        </a:prstGeom>
                        <a:solidFill>
                          <a:srgbClr val="3EE63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  <p:sp>
                      <p:nvSpPr>
                        <p:cNvPr id="160" name="Ellipszis 159">
                          <a:extLst>
                            <a:ext uri="{FF2B5EF4-FFF2-40B4-BE49-F238E27FC236}">
                              <a16:creationId xmlns:a16="http://schemas.microsoft.com/office/drawing/2014/main" id="{C7C98732-9915-2983-C679-4F3CFFA0AA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098681" y="38118543"/>
                          <a:ext cx="227112" cy="200307"/>
                        </a:xfrm>
                        <a:prstGeom prst="ellipse">
                          <a:avLst/>
                        </a:prstGeom>
                        <a:solidFill>
                          <a:srgbClr val="3EE63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  <p:sp>
                      <p:nvSpPr>
                        <p:cNvPr id="161" name="Ellipszis 160">
                          <a:extLst>
                            <a:ext uri="{FF2B5EF4-FFF2-40B4-BE49-F238E27FC236}">
                              <a16:creationId xmlns:a16="http://schemas.microsoft.com/office/drawing/2014/main" id="{E9C06F2A-B453-5F69-3059-D8E5A120D3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917420" y="38354351"/>
                          <a:ext cx="227112" cy="200307"/>
                        </a:xfrm>
                        <a:prstGeom prst="ellipse">
                          <a:avLst/>
                        </a:prstGeom>
                        <a:solidFill>
                          <a:srgbClr val="3EE63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  <p:sp>
                      <p:nvSpPr>
                        <p:cNvPr id="162" name="Ellipszis 161">
                          <a:extLst>
                            <a:ext uri="{FF2B5EF4-FFF2-40B4-BE49-F238E27FC236}">
                              <a16:creationId xmlns:a16="http://schemas.microsoft.com/office/drawing/2014/main" id="{BC76DF9C-123E-8F78-2D67-7B7A553A36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144532" y="37535717"/>
                          <a:ext cx="227112" cy="200307"/>
                        </a:xfrm>
                        <a:prstGeom prst="ellipse">
                          <a:avLst/>
                        </a:prstGeom>
                        <a:solidFill>
                          <a:srgbClr val="3EE63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  <p:sp>
                      <p:nvSpPr>
                        <p:cNvPr id="163" name="Ellipszis 162">
                          <a:extLst>
                            <a:ext uri="{FF2B5EF4-FFF2-40B4-BE49-F238E27FC236}">
                              <a16:creationId xmlns:a16="http://schemas.microsoft.com/office/drawing/2014/main" id="{5436ACB9-76B7-6211-A734-47012429EC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6196574" y="38993365"/>
                          <a:ext cx="227112" cy="200307"/>
                        </a:xfrm>
                        <a:prstGeom prst="ellipse">
                          <a:avLst/>
                        </a:prstGeom>
                        <a:solidFill>
                          <a:srgbClr val="3EE63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  <p:sp>
                      <p:nvSpPr>
                        <p:cNvPr id="164" name="Ellipszis 163">
                          <a:extLst>
                            <a:ext uri="{FF2B5EF4-FFF2-40B4-BE49-F238E27FC236}">
                              <a16:creationId xmlns:a16="http://schemas.microsoft.com/office/drawing/2014/main" id="{C4773F6E-8E23-367B-300E-932452350A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7937830" y="37874414"/>
                          <a:ext cx="78315" cy="69071"/>
                        </a:xfrm>
                        <a:prstGeom prst="ellipse">
                          <a:avLst/>
                        </a:prstGeom>
                        <a:solidFill>
                          <a:srgbClr val="92D050"/>
                        </a:solidFill>
                        <a:ln>
                          <a:solidFill>
                            <a:srgbClr val="92D050"/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>
                          <a:bevelT w="304800" h="146050"/>
                          <a:bevelB w="139700" h="158750"/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166" name="Szövegdoboz 69">
                          <a:extLst>
                            <a:ext uri="{FF2B5EF4-FFF2-40B4-BE49-F238E27FC236}">
                              <a16:creationId xmlns:a16="http://schemas.microsoft.com/office/drawing/2014/main" id="{3132645B-7B8F-8535-E538-319E0D8B61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2934842" y="36693144"/>
                          <a:ext cx="3125807" cy="5792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noAutofit/>
                        </a:bodyPr>
                        <a:lstStyle/>
                        <a:p>
                          <a:pPr algn="ctr"/>
                          <a:r>
                            <a:rPr lang="hu-HU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Genomstressz</a:t>
                          </a:r>
                          <a:endParaRPr lang="hu-HU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hu-HU" sz="22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hu-HU" sz="2200" b="1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szabad</a:t>
                          </a:r>
                          <a:r>
                            <a:rPr lang="hu-HU" sz="22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hu-HU" sz="2200" b="1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ssDNS</a:t>
                          </a:r>
                          <a:r>
                            <a:rPr lang="hu-HU" sz="2200" b="1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hu-HU" sz="2200" b="1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172" name="Szövegdoboz 171">
                          <a:extLst>
                            <a:ext uri="{FF2B5EF4-FFF2-40B4-BE49-F238E27FC236}">
                              <a16:creationId xmlns:a16="http://schemas.microsoft.com/office/drawing/2014/main" id="{62832DD0-536F-E6A6-16E1-71E8492F661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584861" y="39535509"/>
                          <a:ext cx="2386962" cy="707886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hu-HU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hSSB1/2 kondenzátumok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cxnSp>
                      <p:nvCxnSpPr>
                        <p:cNvPr id="173" name="Egyenes összekötő nyíllal 172">
                          <a:extLst>
                            <a:ext uri="{FF2B5EF4-FFF2-40B4-BE49-F238E27FC236}">
                              <a16:creationId xmlns:a16="http://schemas.microsoft.com/office/drawing/2014/main" id="{87C3B120-F059-9034-F0EE-2936814FA924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24652614" y="39147056"/>
                          <a:ext cx="1539496" cy="601093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74" name="Szövegdoboz 173">
                          <a:extLst>
                            <a:ext uri="{FF2B5EF4-FFF2-40B4-BE49-F238E27FC236}">
                              <a16:creationId xmlns:a16="http://schemas.microsoft.com/office/drawing/2014/main" id="{F6091999-1A82-B373-9581-9DC42D34C50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1513264" y="38396034"/>
                          <a:ext cx="1595012" cy="52322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hu-HU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sejtmag</a:t>
                          </a:r>
                        </a:p>
                      </p:txBody>
                    </p:sp>
                    <p:sp>
                      <p:nvSpPr>
                        <p:cNvPr id="167" name="Nyíl: balra mutató 166">
                          <a:extLst>
                            <a:ext uri="{FF2B5EF4-FFF2-40B4-BE49-F238E27FC236}">
                              <a16:creationId xmlns:a16="http://schemas.microsoft.com/office/drawing/2014/main" id="{368AA18C-D99C-3276-98DC-1C9B09E458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0800000">
                          <a:off x="24054352" y="37671667"/>
                          <a:ext cx="866906" cy="195852"/>
                        </a:xfrm>
                        <a:prstGeom prst="leftArrow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 dirty="0"/>
                        </a:p>
                      </p:txBody>
                    </p:sp>
                  </p:grpSp>
                  <p:sp>
                    <p:nvSpPr>
                      <p:cNvPr id="135" name="Ellipszis 134">
                        <a:extLst>
                          <a:ext uri="{FF2B5EF4-FFF2-40B4-BE49-F238E27FC236}">
                            <a16:creationId xmlns:a16="http://schemas.microsoft.com/office/drawing/2014/main" id="{C2BCEEE7-96F7-EABA-5535-1440CE88F5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930897" y="35808581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36" name="Ellipszis 135">
                        <a:extLst>
                          <a:ext uri="{FF2B5EF4-FFF2-40B4-BE49-F238E27FC236}">
                            <a16:creationId xmlns:a16="http://schemas.microsoft.com/office/drawing/2014/main" id="{EBD37F20-1906-6AE0-8FAB-2DD8AB7FE9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896991" y="36006962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37" name="Ellipszis 136">
                        <a:extLst>
                          <a:ext uri="{FF2B5EF4-FFF2-40B4-BE49-F238E27FC236}">
                            <a16:creationId xmlns:a16="http://schemas.microsoft.com/office/drawing/2014/main" id="{BAE3D623-43B4-55E2-9E55-041C0BE596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2010" y="36064433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38" name="Ellipszis 137">
                        <a:extLst>
                          <a:ext uri="{FF2B5EF4-FFF2-40B4-BE49-F238E27FC236}">
                            <a16:creationId xmlns:a16="http://schemas.microsoft.com/office/drawing/2014/main" id="{E81F77D5-D94E-F35E-4BD1-4657D8166C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74267" y="35338382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39" name="Ellipszis 138">
                        <a:extLst>
                          <a:ext uri="{FF2B5EF4-FFF2-40B4-BE49-F238E27FC236}">
                            <a16:creationId xmlns:a16="http://schemas.microsoft.com/office/drawing/2014/main" id="{ECE5F2C6-293A-8A8D-8E55-C624A9DA9F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15381" y="36347851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0" name="Ellipszis 139">
                        <a:extLst>
                          <a:ext uri="{FF2B5EF4-FFF2-40B4-BE49-F238E27FC236}">
                            <a16:creationId xmlns:a16="http://schemas.microsoft.com/office/drawing/2014/main" id="{B42998F3-5EC0-EC6D-2D9F-0EB0FFE6F8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25480" y="35760476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1" name="Ellipszis 140">
                        <a:extLst>
                          <a:ext uri="{FF2B5EF4-FFF2-40B4-BE49-F238E27FC236}">
                            <a16:creationId xmlns:a16="http://schemas.microsoft.com/office/drawing/2014/main" id="{5AA7110E-82C8-F641-0E1B-B015294D93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2109" y="36299364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2" name="Ellipszis 141">
                        <a:extLst>
                          <a:ext uri="{FF2B5EF4-FFF2-40B4-BE49-F238E27FC236}">
                            <a16:creationId xmlns:a16="http://schemas.microsoft.com/office/drawing/2014/main" id="{C1EB0B35-7E55-AAED-BA98-EC3079B9D7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65626" y="35533822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3" name="Ellipszis 142">
                        <a:extLst>
                          <a:ext uri="{FF2B5EF4-FFF2-40B4-BE49-F238E27FC236}">
                            <a16:creationId xmlns:a16="http://schemas.microsoft.com/office/drawing/2014/main" id="{B8627C06-FC78-2D70-C305-B932F4014B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347165" y="36084091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4" name="Ellipszis 143">
                        <a:extLst>
                          <a:ext uri="{FF2B5EF4-FFF2-40B4-BE49-F238E27FC236}">
                            <a16:creationId xmlns:a16="http://schemas.microsoft.com/office/drawing/2014/main" id="{7C721E05-FEE1-566F-0C8D-91FAF0EE48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89140" y="35491228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5" name="Ellipszis 144">
                        <a:extLst>
                          <a:ext uri="{FF2B5EF4-FFF2-40B4-BE49-F238E27FC236}">
                            <a16:creationId xmlns:a16="http://schemas.microsoft.com/office/drawing/2014/main" id="{CD5A24AB-CC41-716F-2D2F-0EB322F510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10768" y="35415024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6" name="Ellipszis 145">
                        <a:extLst>
                          <a:ext uri="{FF2B5EF4-FFF2-40B4-BE49-F238E27FC236}">
                            <a16:creationId xmlns:a16="http://schemas.microsoft.com/office/drawing/2014/main" id="{105DE68C-3F27-3ADD-DCFC-3FB005686B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18601" y="36064433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7" name="Ellipszis 146">
                        <a:extLst>
                          <a:ext uri="{FF2B5EF4-FFF2-40B4-BE49-F238E27FC236}">
                            <a16:creationId xmlns:a16="http://schemas.microsoft.com/office/drawing/2014/main" id="{1A510345-469B-28B6-0675-6D4D2D282E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311415" y="36199636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8" name="Ellipszis 147">
                        <a:extLst>
                          <a:ext uri="{FF2B5EF4-FFF2-40B4-BE49-F238E27FC236}">
                            <a16:creationId xmlns:a16="http://schemas.microsoft.com/office/drawing/2014/main" id="{941A0F12-D391-7286-0624-B2764D26B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66218" y="35629371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49" name="Ellipszis 148">
                        <a:extLst>
                          <a:ext uri="{FF2B5EF4-FFF2-40B4-BE49-F238E27FC236}">
                            <a16:creationId xmlns:a16="http://schemas.microsoft.com/office/drawing/2014/main" id="{578491E5-E29F-0F6E-863E-60937163A7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533188" y="35321444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0" name="Ellipszis 149">
                        <a:extLst>
                          <a:ext uri="{FF2B5EF4-FFF2-40B4-BE49-F238E27FC236}">
                            <a16:creationId xmlns:a16="http://schemas.microsoft.com/office/drawing/2014/main" id="{F6D355C0-5E87-A23C-DE42-8EA68D2AC4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124449" y="35652575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1" name="Ellipszis 150">
                        <a:extLst>
                          <a:ext uri="{FF2B5EF4-FFF2-40B4-BE49-F238E27FC236}">
                            <a16:creationId xmlns:a16="http://schemas.microsoft.com/office/drawing/2014/main" id="{4923705A-3051-77B0-87C6-447EE5B8B3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65817" y="35364215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2" name="Ellipszis 151">
                        <a:extLst>
                          <a:ext uri="{FF2B5EF4-FFF2-40B4-BE49-F238E27FC236}">
                            <a16:creationId xmlns:a16="http://schemas.microsoft.com/office/drawing/2014/main" id="{3703BD3E-951E-29FB-6432-EF72D25736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366279" y="36324314"/>
                        <a:ext cx="156629" cy="13814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92D050"/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04800" h="146050"/>
                        <a:bevelB w="139700" h="1587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3" name="Ellipszis 152">
                        <a:extLst>
                          <a:ext uri="{FF2B5EF4-FFF2-40B4-BE49-F238E27FC236}">
                            <a16:creationId xmlns:a16="http://schemas.microsoft.com/office/drawing/2014/main" id="{771BE43A-AA27-E553-DBFC-53B4F837ED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6538" y="35775855"/>
                        <a:ext cx="329775" cy="214938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68300" h="387350"/>
                        <a:bevelB w="120650" h="1841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4" name="Ellipszis 153">
                        <a:extLst>
                          <a:ext uri="{FF2B5EF4-FFF2-40B4-BE49-F238E27FC236}">
                            <a16:creationId xmlns:a16="http://schemas.microsoft.com/office/drawing/2014/main" id="{E398222F-704E-46A9-88F0-4595B1D94B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733505" y="35568693"/>
                        <a:ext cx="329775" cy="214938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68300" h="387350"/>
                        <a:bevelB w="120650" h="1841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5" name="Nyíl: szalag, felfelé mutató 154">
                        <a:extLst>
                          <a:ext uri="{FF2B5EF4-FFF2-40B4-BE49-F238E27FC236}">
                            <a16:creationId xmlns:a16="http://schemas.microsoft.com/office/drawing/2014/main" id="{3F990C5D-228D-9702-6D0E-F08F3D15CFC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110235" y="35541173"/>
                        <a:ext cx="172679" cy="195787"/>
                      </a:xfrm>
                      <a:prstGeom prst="curvedUpArrow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56" name="Ellipszis 155">
                        <a:extLst>
                          <a:ext uri="{FF2B5EF4-FFF2-40B4-BE49-F238E27FC236}">
                            <a16:creationId xmlns:a16="http://schemas.microsoft.com/office/drawing/2014/main" id="{2C03758A-A680-A8AF-B8D7-7E2FF0EFD0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3431" y="35374545"/>
                        <a:ext cx="329775" cy="214938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>
                        <a:noFill/>
                      </a:ln>
                      <a:scene3d>
                        <a:camera prst="orthographicFront"/>
                        <a:lightRig rig="threePt" dir="t"/>
                      </a:scene3d>
                      <a:sp3d>
                        <a:bevelT w="368300" h="387350"/>
                        <a:bevelB w="120650" h="18415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157" name="Nyíl: balra mutató 156">
                        <a:extLst>
                          <a:ext uri="{FF2B5EF4-FFF2-40B4-BE49-F238E27FC236}">
                            <a16:creationId xmlns:a16="http://schemas.microsoft.com/office/drawing/2014/main" id="{0F4CCBF9-DF59-164B-AE2B-0DF4126DD537}"/>
                          </a:ext>
                        </a:extLst>
                      </p:cNvPr>
                      <p:cNvSpPr/>
                      <p:nvPr/>
                    </p:nvSpPr>
                    <p:spPr>
                      <a:xfrm rot="19964048">
                        <a:off x="27438335" y="35589085"/>
                        <a:ext cx="380947" cy="89272"/>
                      </a:xfrm>
                      <a:prstGeom prst="leftArrow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</p:grpSp>
                <p:sp>
                  <p:nvSpPr>
                    <p:cNvPr id="179" name="Szövegdoboz 178">
                      <a:extLst>
                        <a:ext uri="{FF2B5EF4-FFF2-40B4-BE49-F238E27FC236}">
                          <a16:creationId xmlns:a16="http://schemas.microsoft.com/office/drawing/2014/main" id="{63759B01-51D2-EB58-E48F-DD467D5C39AC}"/>
                        </a:ext>
                      </a:extLst>
                    </p:cNvPr>
                    <p:cNvSpPr txBox="1"/>
                    <p:nvPr/>
                  </p:nvSpPr>
                  <p:spPr>
                    <a:xfrm rot="10800000" flipV="1">
                      <a:off x="20288612" y="34630496"/>
                      <a:ext cx="3313611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hu-HU" sz="36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Eukarióta</a:t>
                      </a:r>
                    </a:p>
                  </p:txBody>
                </p:sp>
                <p:sp>
                  <p:nvSpPr>
                    <p:cNvPr id="44" name="Szövegdoboz 43">
                      <a:extLst>
                        <a:ext uri="{FF2B5EF4-FFF2-40B4-BE49-F238E27FC236}">
                          <a16:creationId xmlns:a16="http://schemas.microsoft.com/office/drawing/2014/main" id="{A8F47576-CFCE-4F4A-AA2F-098243C4EA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364001" y="34835516"/>
                      <a:ext cx="458018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hu-HU" b="1" dirty="0">
                          <a:solidFill>
                            <a:srgbClr val="7030A0"/>
                          </a:solidFill>
                        </a:rPr>
                        <a:t>SSB-vel kölcsönható partnerek belépnek</a:t>
                      </a:r>
                    </a:p>
                  </p:txBody>
                </p:sp>
                <p:sp>
                  <p:nvSpPr>
                    <p:cNvPr id="45" name="Szövegdoboz 44">
                      <a:extLst>
                        <a:ext uri="{FF2B5EF4-FFF2-40B4-BE49-F238E27FC236}">
                          <a16:creationId xmlns:a16="http://schemas.microsoft.com/office/drawing/2014/main" id="{6FEE605C-1F3B-9FD3-136F-0C5117CC32F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373970" y="34593696"/>
                      <a:ext cx="542711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hu-HU" b="1" dirty="0">
                          <a:solidFill>
                            <a:srgbClr val="FF0000"/>
                          </a:solidFill>
                        </a:rPr>
                        <a:t>SSB-vel kölcsönhatásba nem lépő fehérjék kizáródnak</a:t>
                      </a:r>
                    </a:p>
                  </p:txBody>
                </p:sp>
              </p:grpSp>
              <p:sp>
                <p:nvSpPr>
                  <p:cNvPr id="165" name="Szövegdoboz 69">
                    <a:extLst>
                      <a:ext uri="{FF2B5EF4-FFF2-40B4-BE49-F238E27FC236}">
                        <a16:creationId xmlns:a16="http://schemas.microsoft.com/office/drawing/2014/main" id="{132846B0-8981-F571-6B33-94DA4BA6F61C}"/>
                      </a:ext>
                    </a:extLst>
                  </p:cNvPr>
                  <p:cNvSpPr txBox="1"/>
                  <p:nvPr/>
                </p:nvSpPr>
                <p:spPr>
                  <a:xfrm>
                    <a:off x="20564486" y="36194553"/>
                    <a:ext cx="3492569" cy="6211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endParaRPr lang="hu-HU" sz="28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9" name="Szövegdoboz 168">
                    <a:extLst>
                      <a:ext uri="{FF2B5EF4-FFF2-40B4-BE49-F238E27FC236}">
                        <a16:creationId xmlns:a16="http://schemas.microsoft.com/office/drawing/2014/main" id="{A1870591-078C-D255-502E-1C74B358DD78}"/>
                      </a:ext>
                    </a:extLst>
                  </p:cNvPr>
                  <p:cNvSpPr txBox="1"/>
                  <p:nvPr/>
                </p:nvSpPr>
                <p:spPr>
                  <a:xfrm>
                    <a:off x="21095295" y="35701605"/>
                    <a:ext cx="2721840" cy="400110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hu-HU" sz="2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Oldatfázisú </a:t>
                    </a:r>
                    <a:r>
                      <a:rPr lang="hu-H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hSSB1/2</a:t>
                    </a:r>
                    <a:endPara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71" name="Egyenes összekötő nyíllal 170">
                    <a:extLst>
                      <a:ext uri="{FF2B5EF4-FFF2-40B4-BE49-F238E27FC236}">
                        <a16:creationId xmlns:a16="http://schemas.microsoft.com/office/drawing/2014/main" id="{F3882BC0-84B3-2988-B7FC-6757865A87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157426" y="36185408"/>
                    <a:ext cx="292079" cy="957691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Csoportba foglalás 95">
                  <a:extLst>
                    <a:ext uri="{FF2B5EF4-FFF2-40B4-BE49-F238E27FC236}">
                      <a16:creationId xmlns:a16="http://schemas.microsoft.com/office/drawing/2014/main" id="{9EDA9D81-B577-4990-0394-C05829EA3627}"/>
                    </a:ext>
                  </a:extLst>
                </p:cNvPr>
                <p:cNvGrpSpPr/>
                <p:nvPr/>
              </p:nvGrpSpPr>
              <p:grpSpPr>
                <a:xfrm>
                  <a:off x="19735818" y="29543429"/>
                  <a:ext cx="9308310" cy="5353213"/>
                  <a:chOff x="6748096" y="28746255"/>
                  <a:chExt cx="8996381" cy="5353213"/>
                </a:xfrm>
              </p:grpSpPr>
              <p:sp>
                <p:nvSpPr>
                  <p:cNvPr id="178" name="Szövegdoboz 177">
                    <a:extLst>
                      <a:ext uri="{FF2B5EF4-FFF2-40B4-BE49-F238E27FC236}">
                        <a16:creationId xmlns:a16="http://schemas.microsoft.com/office/drawing/2014/main" id="{8805E3F2-CD27-254F-5FD7-DB440269197A}"/>
                      </a:ext>
                    </a:extLst>
                  </p:cNvPr>
                  <p:cNvSpPr txBox="1"/>
                  <p:nvPr/>
                </p:nvSpPr>
                <p:spPr>
                  <a:xfrm rot="10800000" flipV="1">
                    <a:off x="7058747" y="28746255"/>
                    <a:ext cx="3313611" cy="64633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hu-H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Bakteriális</a:t>
                    </a:r>
                  </a:p>
                </p:txBody>
              </p:sp>
              <p:grpSp>
                <p:nvGrpSpPr>
                  <p:cNvPr id="89" name="Csoportba foglalás 88">
                    <a:extLst>
                      <a:ext uri="{FF2B5EF4-FFF2-40B4-BE49-F238E27FC236}">
                        <a16:creationId xmlns:a16="http://schemas.microsoft.com/office/drawing/2014/main" id="{DD331A41-C31C-04E3-3038-6AF3E32C7A9D}"/>
                      </a:ext>
                    </a:extLst>
                  </p:cNvPr>
                  <p:cNvGrpSpPr/>
                  <p:nvPr/>
                </p:nvGrpSpPr>
                <p:grpSpPr>
                  <a:xfrm>
                    <a:off x="6748096" y="29350980"/>
                    <a:ext cx="8996381" cy="4748488"/>
                    <a:chOff x="8734581" y="29047927"/>
                    <a:chExt cx="8996381" cy="4748488"/>
                  </a:xfrm>
                </p:grpSpPr>
                <p:sp>
                  <p:nvSpPr>
                    <p:cNvPr id="23" name="Szövegdoboz 22">
                      <a:extLst>
                        <a:ext uri="{FF2B5EF4-FFF2-40B4-BE49-F238E27FC236}">
                          <a16:creationId xmlns:a16="http://schemas.microsoft.com/office/drawing/2014/main" id="{45399FF0-E2BC-461F-EE1B-5AA949DAE3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45232" y="29262214"/>
                      <a:ext cx="8664003" cy="431407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hu-HU" dirty="0"/>
                    </a:p>
                  </p:txBody>
                </p:sp>
                <p:grpSp>
                  <p:nvGrpSpPr>
                    <p:cNvPr id="88" name="Csoportba foglalás 87">
                      <a:extLst>
                        <a:ext uri="{FF2B5EF4-FFF2-40B4-BE49-F238E27FC236}">
                          <a16:creationId xmlns:a16="http://schemas.microsoft.com/office/drawing/2014/main" id="{8D4DA5A6-DC63-4882-6F34-0D9124D4E5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34581" y="29047927"/>
                      <a:ext cx="8996381" cy="4748488"/>
                      <a:chOff x="8734581" y="29047927"/>
                      <a:chExt cx="8996381" cy="4748488"/>
                    </a:xfrm>
                  </p:grpSpPr>
                  <p:sp>
                    <p:nvSpPr>
                      <p:cNvPr id="38" name="Nyíl: jobbra mutató 37">
                        <a:extLst>
                          <a:ext uri="{FF2B5EF4-FFF2-40B4-BE49-F238E27FC236}">
                            <a16:creationId xmlns:a16="http://schemas.microsoft.com/office/drawing/2014/main" id="{6AC3B37C-9AEF-AFC9-2A66-A98F31EA90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357265" y="30343379"/>
                        <a:ext cx="2040821" cy="471789"/>
                      </a:xfrm>
                      <a:prstGeom prst="rightArrow">
                        <a:avLst/>
                      </a:prstGeom>
                      <a:solidFill>
                        <a:sysClr val="window" lastClr="FFFFFF"/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Szövegdoboz 29">
                        <a:extLst>
                          <a:ext uri="{FF2B5EF4-FFF2-40B4-BE49-F238E27FC236}">
                            <a16:creationId xmlns:a16="http://schemas.microsoft.com/office/drawing/2014/main" id="{47C70FF3-B123-F36F-905F-042BF5737FF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004971" y="29571735"/>
                        <a:ext cx="1725991" cy="193899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u-HU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SSB cseppek feloszlanak és a fehérjék az ssDNS szakaszokhoz lokalizálódnak </a:t>
                        </a:r>
                        <a:endPara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pic>
                    <p:nvPicPr>
                      <p:cNvPr id="31" name="Kép 30">
                        <a:extLst>
                          <a:ext uri="{FF2B5EF4-FFF2-40B4-BE49-F238E27FC236}">
                            <a16:creationId xmlns:a16="http://schemas.microsoft.com/office/drawing/2014/main" id="{CE7712A3-5083-3A3A-7946-AF7ACB445D8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9302"/>
                      <a:stretch/>
                    </p:blipFill>
                    <p:spPr>
                      <a:xfrm>
                        <a:off x="9827578" y="29258521"/>
                        <a:ext cx="2238299" cy="431276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2" name="Szövegdoboz 31">
                        <a:extLst>
                          <a:ext uri="{FF2B5EF4-FFF2-40B4-BE49-F238E27FC236}">
                            <a16:creationId xmlns:a16="http://schemas.microsoft.com/office/drawing/2014/main" id="{3F71CE10-8F15-3107-FA0A-469519C8DC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34581" y="30633192"/>
                        <a:ext cx="2405618" cy="10156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u-HU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1D5A29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Belső membránhoz asszociált LLPS kondenzátumok</a:t>
                        </a:r>
                        <a:endPara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1D5A2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33" name="Szövegdoboz 32">
                        <a:extLst>
                          <a:ext uri="{FF2B5EF4-FFF2-40B4-BE49-F238E27FC236}">
                            <a16:creationId xmlns:a16="http://schemas.microsoft.com/office/drawing/2014/main" id="{2A562E5D-40E3-146C-3D1E-BF98F4FDA9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312092" y="29047927"/>
                        <a:ext cx="2053547" cy="101566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marL="0" marR="0" lvl="0" indent="0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hu-HU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Kölc</a:t>
                        </a:r>
                        <a:r>
                          <a:rPr kumimoji="0" lang="hu-HU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EE843C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sön</a:t>
                        </a:r>
                        <a:r>
                          <a:rPr kumimoji="0" lang="hu-HU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ható</a:t>
                        </a:r>
                        <a:r>
                          <a:rPr kumimoji="0" lang="hu-HU" sz="2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 partnerek</a:t>
                        </a:r>
                        <a:endPara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4572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4" name="Egyenes összekötő nyíllal 33">
                        <a:extLst>
                          <a:ext uri="{FF2B5EF4-FFF2-40B4-BE49-F238E27FC236}">
                            <a16:creationId xmlns:a16="http://schemas.microsoft.com/office/drawing/2014/main" id="{8DA62CB0-FF26-C6A6-5464-32619184185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1299990" y="30012694"/>
                        <a:ext cx="969612" cy="737247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35" name="Téglalap 34">
                        <a:extLst>
                          <a:ext uri="{FF2B5EF4-FFF2-40B4-BE49-F238E27FC236}">
                            <a16:creationId xmlns:a16="http://schemas.microsoft.com/office/drawing/2014/main" id="{24D5FC40-8214-4CE6-4A3E-9ECF853A4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184127" y="29635502"/>
                        <a:ext cx="2499305" cy="70788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lvl="0" algn="ctr" defTabSz="457200">
                          <a:defRPr/>
                        </a:pPr>
                        <a:r>
                          <a:rPr lang="hu-HU" sz="2000" kern="0" dirty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Replikálódó szakaszok a DNS-en</a:t>
                        </a:r>
                        <a:endParaRPr lang="en-US" sz="2000" kern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36" name="Egyenes összekötő nyíllal 35">
                        <a:extLst>
                          <a:ext uri="{FF2B5EF4-FFF2-40B4-BE49-F238E27FC236}">
                            <a16:creationId xmlns:a16="http://schemas.microsoft.com/office/drawing/2014/main" id="{A17FA8EA-856C-7F82-CF1E-84201A6038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11299990" y="30018379"/>
                        <a:ext cx="969613" cy="114840"/>
                      </a:xfrm>
                      <a:prstGeom prst="straightConnector1">
                        <a:avLst/>
                      </a:prstGeom>
                      <a:no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  <a:tailEnd type="triangle"/>
                      </a:ln>
                      <a:effectLst/>
                    </p:spPr>
                  </p:cxnSp>
                  <p:pic>
                    <p:nvPicPr>
                      <p:cNvPr id="40" name="Kép 39">
                        <a:extLst>
                          <a:ext uri="{FF2B5EF4-FFF2-40B4-BE49-F238E27FC236}">
                            <a16:creationId xmlns:a16="http://schemas.microsoft.com/office/drawing/2014/main" id="{90573829-79C0-43CD-AD64-EE55997081C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857"/>
                      <a:stretch/>
                    </p:blipFill>
                    <p:spPr>
                      <a:xfrm>
                        <a:off x="15008300" y="29277383"/>
                        <a:ext cx="974850" cy="4315167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6" name="Szövegdoboz 69">
                        <a:extLst>
                          <a:ext uri="{FF2B5EF4-FFF2-40B4-BE49-F238E27FC236}">
                            <a16:creationId xmlns:a16="http://schemas.microsoft.com/office/drawing/2014/main" id="{E13836E3-A72B-BE18-1CF2-F2238C5E48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860673" y="31468929"/>
                        <a:ext cx="3125807" cy="9010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hu-HU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Genomstressz</a:t>
                        </a:r>
                        <a:endParaRPr lang="hu-HU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/>
                        <a:r>
                          <a:rPr lang="hu-HU" sz="24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(szabad </a:t>
                        </a:r>
                        <a:r>
                          <a:rPr lang="hu-HU" sz="2400" b="1" dirty="0" err="1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ssDNS</a:t>
                        </a:r>
                        <a:r>
                          <a:rPr lang="hu-HU" sz="2400" b="1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)</a:t>
                        </a:r>
                        <a:endParaRPr lang="hu-H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7" name="Szövegdoboz 69">
                        <a:extLst>
                          <a:ext uri="{FF2B5EF4-FFF2-40B4-BE49-F238E27FC236}">
                            <a16:creationId xmlns:a16="http://schemas.microsoft.com/office/drawing/2014/main" id="{C6D27E91-28B1-9A97-F027-F4BF6A2F19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478522" y="32775066"/>
                        <a:ext cx="3125807" cy="102134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noAutofit/>
                      </a:bodyPr>
                      <a:lstStyle/>
                      <a:p>
                        <a:pPr algn="ctr"/>
                        <a:r>
                          <a:rPr lang="hu-HU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Gyors válasz</a:t>
                        </a:r>
                      </a:p>
                      <a:p>
                        <a:pPr algn="ctr"/>
                        <a:r>
                          <a:rPr lang="hu-HU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(&lt; 100 </a:t>
                        </a:r>
                        <a:r>
                          <a:rPr lang="hu-HU" sz="2400" b="1" dirty="0" err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ms</a:t>
                        </a:r>
                        <a:r>
                          <a:rPr lang="hu-HU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)</a:t>
                        </a:r>
                        <a:endParaRPr lang="hu-H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FCD319-4101-A8FE-9F87-DA925E7DE47E}"/>
                  </a:ext>
                </a:extLst>
              </p:cNvPr>
              <p:cNvSpPr txBox="1"/>
              <p:nvPr/>
            </p:nvSpPr>
            <p:spPr>
              <a:xfrm>
                <a:off x="8597000" y="39835531"/>
                <a:ext cx="3637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i="1" dirty="0"/>
                  <a:t>Kovács Zoltán PhD disszertáció 2022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FF8D2C-644C-6981-98BA-BD581C125008}"/>
                </a:ext>
              </a:extLst>
            </p:cNvPr>
            <p:cNvSpPr txBox="1"/>
            <p:nvPr/>
          </p:nvSpPr>
          <p:spPr>
            <a:xfrm>
              <a:off x="25515265" y="34187300"/>
              <a:ext cx="2584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b="1" i="1"/>
                <a:t>Harami et al.  </a:t>
              </a:r>
              <a:r>
                <a:rPr lang="hu-HU" b="1" i="1" dirty="0"/>
                <a:t>2020 PNAS</a:t>
              </a:r>
            </a:p>
          </p:txBody>
        </p:sp>
      </p:grpSp>
      <p:grpSp>
        <p:nvGrpSpPr>
          <p:cNvPr id="56" name="Csoportba foglalás 55">
            <a:extLst>
              <a:ext uri="{FF2B5EF4-FFF2-40B4-BE49-F238E27FC236}">
                <a16:creationId xmlns:a16="http://schemas.microsoft.com/office/drawing/2014/main" id="{AD0ED5F8-2C34-1034-A762-F0B30E5AF779}"/>
              </a:ext>
            </a:extLst>
          </p:cNvPr>
          <p:cNvGrpSpPr/>
          <p:nvPr/>
        </p:nvGrpSpPr>
        <p:grpSpPr>
          <a:xfrm>
            <a:off x="17135274" y="15497129"/>
            <a:ext cx="5319496" cy="3837600"/>
            <a:chOff x="15721449" y="15487232"/>
            <a:chExt cx="5319496" cy="3837600"/>
          </a:xfrm>
        </p:grpSpPr>
        <p:sp>
          <p:nvSpPr>
            <p:cNvPr id="54" name="Téglalap 53">
              <a:extLst>
                <a:ext uri="{FF2B5EF4-FFF2-40B4-BE49-F238E27FC236}">
                  <a16:creationId xmlns:a16="http://schemas.microsoft.com/office/drawing/2014/main" id="{00F73240-C6B0-1259-AA14-FC9FF17D7A4D}"/>
                </a:ext>
              </a:extLst>
            </p:cNvPr>
            <p:cNvSpPr/>
            <p:nvPr/>
          </p:nvSpPr>
          <p:spPr>
            <a:xfrm>
              <a:off x="15721449" y="15487232"/>
              <a:ext cx="5319496" cy="38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17" name="Csoportba foglalás 16">
              <a:extLst>
                <a:ext uri="{FF2B5EF4-FFF2-40B4-BE49-F238E27FC236}">
                  <a16:creationId xmlns:a16="http://schemas.microsoft.com/office/drawing/2014/main" id="{52B23F1A-3B2B-A039-A511-2FBFDF531519}"/>
                </a:ext>
              </a:extLst>
            </p:cNvPr>
            <p:cNvGrpSpPr/>
            <p:nvPr/>
          </p:nvGrpSpPr>
          <p:grpSpPr>
            <a:xfrm>
              <a:off x="15730424" y="15698532"/>
              <a:ext cx="5310521" cy="3422933"/>
              <a:chOff x="615469" y="16675484"/>
              <a:chExt cx="5971091" cy="3848708"/>
            </a:xfrm>
            <a:solidFill>
              <a:schemeClr val="bg1"/>
            </a:solidFill>
          </p:grpSpPr>
          <p:pic>
            <p:nvPicPr>
              <p:cNvPr id="12" name="Picture 5" descr="A screenshot of a cell phone&#10;&#10;Description automatically generated with medium confidence">
                <a:extLst>
                  <a:ext uri="{FF2B5EF4-FFF2-40B4-BE49-F238E27FC236}">
                    <a16:creationId xmlns:a16="http://schemas.microsoft.com/office/drawing/2014/main" id="{57A14A75-76E9-A9CB-D438-99E64D7E53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699"/>
              <a:stretch/>
            </p:blipFill>
            <p:spPr>
              <a:xfrm>
                <a:off x="615469" y="17761668"/>
                <a:ext cx="5971091" cy="2762524"/>
              </a:xfrm>
              <a:prstGeom prst="rect">
                <a:avLst/>
              </a:prstGeom>
              <a:grpFill/>
            </p:spPr>
          </p:pic>
          <p:sp>
            <p:nvSpPr>
              <p:cNvPr id="14" name="Szövegdoboz 13">
                <a:extLst>
                  <a:ext uri="{FF2B5EF4-FFF2-40B4-BE49-F238E27FC236}">
                    <a16:creationId xmlns:a16="http://schemas.microsoft.com/office/drawing/2014/main" id="{66513A8C-D29B-1A74-3126-C4291E396887}"/>
                  </a:ext>
                </a:extLst>
              </p:cNvPr>
              <p:cNvSpPr txBox="1"/>
              <p:nvPr/>
            </p:nvSpPr>
            <p:spPr>
              <a:xfrm>
                <a:off x="1467228" y="16675484"/>
                <a:ext cx="3723125" cy="6575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hu-H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hSSB1</a:t>
                </a:r>
                <a:endParaRPr lang="es-E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54D3F7D-3740-800D-05C5-38D74042CBF7}"/>
              </a:ext>
            </a:extLst>
          </p:cNvPr>
          <p:cNvSpPr txBox="1"/>
          <p:nvPr/>
        </p:nvSpPr>
        <p:spPr>
          <a:xfrm>
            <a:off x="1396535" y="19949801"/>
            <a:ext cx="8882117" cy="830997"/>
          </a:xfrm>
          <a:custGeom>
            <a:avLst/>
            <a:gdLst>
              <a:gd name="connsiteX0" fmla="*/ 0 w 8882117"/>
              <a:gd name="connsiteY0" fmla="*/ 0 h 830997"/>
              <a:gd name="connsiteX1" fmla="*/ 503320 w 8882117"/>
              <a:gd name="connsiteY1" fmla="*/ 0 h 830997"/>
              <a:gd name="connsiteX2" fmla="*/ 828998 w 8882117"/>
              <a:gd name="connsiteY2" fmla="*/ 0 h 830997"/>
              <a:gd name="connsiteX3" fmla="*/ 1598781 w 8882117"/>
              <a:gd name="connsiteY3" fmla="*/ 0 h 830997"/>
              <a:gd name="connsiteX4" fmla="*/ 2102101 w 8882117"/>
              <a:gd name="connsiteY4" fmla="*/ 0 h 830997"/>
              <a:gd name="connsiteX5" fmla="*/ 2605421 w 8882117"/>
              <a:gd name="connsiteY5" fmla="*/ 0 h 830997"/>
              <a:gd name="connsiteX6" fmla="*/ 3375204 w 8882117"/>
              <a:gd name="connsiteY6" fmla="*/ 0 h 830997"/>
              <a:gd name="connsiteX7" fmla="*/ 3789703 w 8882117"/>
              <a:gd name="connsiteY7" fmla="*/ 0 h 830997"/>
              <a:gd name="connsiteX8" fmla="*/ 4559487 w 8882117"/>
              <a:gd name="connsiteY8" fmla="*/ 0 h 830997"/>
              <a:gd name="connsiteX9" fmla="*/ 5329270 w 8882117"/>
              <a:gd name="connsiteY9" fmla="*/ 0 h 830997"/>
              <a:gd name="connsiteX10" fmla="*/ 5921411 w 8882117"/>
              <a:gd name="connsiteY10" fmla="*/ 0 h 830997"/>
              <a:gd name="connsiteX11" fmla="*/ 6691195 w 8882117"/>
              <a:gd name="connsiteY11" fmla="*/ 0 h 830997"/>
              <a:gd name="connsiteX12" fmla="*/ 7194515 w 8882117"/>
              <a:gd name="connsiteY12" fmla="*/ 0 h 830997"/>
              <a:gd name="connsiteX13" fmla="*/ 7697835 w 8882117"/>
              <a:gd name="connsiteY13" fmla="*/ 0 h 830997"/>
              <a:gd name="connsiteX14" fmla="*/ 8378797 w 8882117"/>
              <a:gd name="connsiteY14" fmla="*/ 0 h 830997"/>
              <a:gd name="connsiteX15" fmla="*/ 8882117 w 8882117"/>
              <a:gd name="connsiteY15" fmla="*/ 0 h 830997"/>
              <a:gd name="connsiteX16" fmla="*/ 8882117 w 8882117"/>
              <a:gd name="connsiteY16" fmla="*/ 432118 h 830997"/>
              <a:gd name="connsiteX17" fmla="*/ 8882117 w 8882117"/>
              <a:gd name="connsiteY17" fmla="*/ 830997 h 830997"/>
              <a:gd name="connsiteX18" fmla="*/ 8201155 w 8882117"/>
              <a:gd name="connsiteY18" fmla="*/ 830997 h 830997"/>
              <a:gd name="connsiteX19" fmla="*/ 7875477 w 8882117"/>
              <a:gd name="connsiteY19" fmla="*/ 830997 h 830997"/>
              <a:gd name="connsiteX20" fmla="*/ 7460978 w 8882117"/>
              <a:gd name="connsiteY20" fmla="*/ 830997 h 830997"/>
              <a:gd name="connsiteX21" fmla="*/ 6691195 w 8882117"/>
              <a:gd name="connsiteY21" fmla="*/ 830997 h 830997"/>
              <a:gd name="connsiteX22" fmla="*/ 6099054 w 8882117"/>
              <a:gd name="connsiteY22" fmla="*/ 830997 h 830997"/>
              <a:gd name="connsiteX23" fmla="*/ 5684555 w 8882117"/>
              <a:gd name="connsiteY23" fmla="*/ 830997 h 830997"/>
              <a:gd name="connsiteX24" fmla="*/ 5092414 w 8882117"/>
              <a:gd name="connsiteY24" fmla="*/ 830997 h 830997"/>
              <a:gd name="connsiteX25" fmla="*/ 4766736 w 8882117"/>
              <a:gd name="connsiteY25" fmla="*/ 830997 h 830997"/>
              <a:gd name="connsiteX26" fmla="*/ 4441059 w 8882117"/>
              <a:gd name="connsiteY26" fmla="*/ 830997 h 830997"/>
              <a:gd name="connsiteX27" fmla="*/ 3848917 w 8882117"/>
              <a:gd name="connsiteY27" fmla="*/ 830997 h 830997"/>
              <a:gd name="connsiteX28" fmla="*/ 3434419 w 8882117"/>
              <a:gd name="connsiteY28" fmla="*/ 830997 h 830997"/>
              <a:gd name="connsiteX29" fmla="*/ 2753456 w 8882117"/>
              <a:gd name="connsiteY29" fmla="*/ 830997 h 830997"/>
              <a:gd name="connsiteX30" fmla="*/ 2338957 w 8882117"/>
              <a:gd name="connsiteY30" fmla="*/ 830997 h 830997"/>
              <a:gd name="connsiteX31" fmla="*/ 1657995 w 8882117"/>
              <a:gd name="connsiteY31" fmla="*/ 830997 h 830997"/>
              <a:gd name="connsiteX32" fmla="*/ 1332318 w 8882117"/>
              <a:gd name="connsiteY32" fmla="*/ 830997 h 830997"/>
              <a:gd name="connsiteX33" fmla="*/ 651355 w 8882117"/>
              <a:gd name="connsiteY33" fmla="*/ 830997 h 830997"/>
              <a:gd name="connsiteX34" fmla="*/ 0 w 8882117"/>
              <a:gd name="connsiteY34" fmla="*/ 830997 h 830997"/>
              <a:gd name="connsiteX35" fmla="*/ 0 w 8882117"/>
              <a:gd name="connsiteY35" fmla="*/ 440428 h 830997"/>
              <a:gd name="connsiteX36" fmla="*/ 0 w 8882117"/>
              <a:gd name="connsiteY36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82117" h="830997" extrusionOk="0">
                <a:moveTo>
                  <a:pt x="0" y="0"/>
                </a:moveTo>
                <a:cubicBezTo>
                  <a:pt x="161098" y="-46035"/>
                  <a:pt x="362823" y="42553"/>
                  <a:pt x="503320" y="0"/>
                </a:cubicBezTo>
                <a:cubicBezTo>
                  <a:pt x="643817" y="-42553"/>
                  <a:pt x="733558" y="14201"/>
                  <a:pt x="828998" y="0"/>
                </a:cubicBezTo>
                <a:cubicBezTo>
                  <a:pt x="924438" y="-14201"/>
                  <a:pt x="1286144" y="32643"/>
                  <a:pt x="1598781" y="0"/>
                </a:cubicBezTo>
                <a:cubicBezTo>
                  <a:pt x="1911418" y="-32643"/>
                  <a:pt x="1853966" y="59695"/>
                  <a:pt x="2102101" y="0"/>
                </a:cubicBezTo>
                <a:cubicBezTo>
                  <a:pt x="2350236" y="-59695"/>
                  <a:pt x="2387573" y="55998"/>
                  <a:pt x="2605421" y="0"/>
                </a:cubicBezTo>
                <a:cubicBezTo>
                  <a:pt x="2823269" y="-55998"/>
                  <a:pt x="3133338" y="39651"/>
                  <a:pt x="3375204" y="0"/>
                </a:cubicBezTo>
                <a:cubicBezTo>
                  <a:pt x="3617070" y="-39651"/>
                  <a:pt x="3622869" y="43337"/>
                  <a:pt x="3789703" y="0"/>
                </a:cubicBezTo>
                <a:cubicBezTo>
                  <a:pt x="3956537" y="-43337"/>
                  <a:pt x="4270181" y="51477"/>
                  <a:pt x="4559487" y="0"/>
                </a:cubicBezTo>
                <a:cubicBezTo>
                  <a:pt x="4848793" y="-51477"/>
                  <a:pt x="5079037" y="81481"/>
                  <a:pt x="5329270" y="0"/>
                </a:cubicBezTo>
                <a:cubicBezTo>
                  <a:pt x="5579503" y="-81481"/>
                  <a:pt x="5746678" y="3134"/>
                  <a:pt x="5921411" y="0"/>
                </a:cubicBezTo>
                <a:cubicBezTo>
                  <a:pt x="6096144" y="-3134"/>
                  <a:pt x="6432626" y="33008"/>
                  <a:pt x="6691195" y="0"/>
                </a:cubicBezTo>
                <a:cubicBezTo>
                  <a:pt x="6949764" y="-33008"/>
                  <a:pt x="7083243" y="43085"/>
                  <a:pt x="7194515" y="0"/>
                </a:cubicBezTo>
                <a:cubicBezTo>
                  <a:pt x="7305787" y="-43085"/>
                  <a:pt x="7595613" y="24388"/>
                  <a:pt x="7697835" y="0"/>
                </a:cubicBezTo>
                <a:cubicBezTo>
                  <a:pt x="7800057" y="-24388"/>
                  <a:pt x="8236736" y="4607"/>
                  <a:pt x="8378797" y="0"/>
                </a:cubicBezTo>
                <a:cubicBezTo>
                  <a:pt x="8520858" y="-4607"/>
                  <a:pt x="8749219" y="15853"/>
                  <a:pt x="8882117" y="0"/>
                </a:cubicBezTo>
                <a:cubicBezTo>
                  <a:pt x="8897869" y="214935"/>
                  <a:pt x="8847640" y="240972"/>
                  <a:pt x="8882117" y="432118"/>
                </a:cubicBezTo>
                <a:cubicBezTo>
                  <a:pt x="8916594" y="623264"/>
                  <a:pt x="8870868" y="720040"/>
                  <a:pt x="8882117" y="830997"/>
                </a:cubicBezTo>
                <a:cubicBezTo>
                  <a:pt x="8695374" y="833703"/>
                  <a:pt x="8439190" y="751990"/>
                  <a:pt x="8201155" y="830997"/>
                </a:cubicBezTo>
                <a:cubicBezTo>
                  <a:pt x="7963120" y="910004"/>
                  <a:pt x="8009731" y="795254"/>
                  <a:pt x="7875477" y="830997"/>
                </a:cubicBezTo>
                <a:cubicBezTo>
                  <a:pt x="7741223" y="866740"/>
                  <a:pt x="7610639" y="791468"/>
                  <a:pt x="7460978" y="830997"/>
                </a:cubicBezTo>
                <a:cubicBezTo>
                  <a:pt x="7311317" y="870526"/>
                  <a:pt x="6919328" y="811654"/>
                  <a:pt x="6691195" y="830997"/>
                </a:cubicBezTo>
                <a:cubicBezTo>
                  <a:pt x="6463062" y="850340"/>
                  <a:pt x="6371268" y="798801"/>
                  <a:pt x="6099054" y="830997"/>
                </a:cubicBezTo>
                <a:cubicBezTo>
                  <a:pt x="5826840" y="863193"/>
                  <a:pt x="5849909" y="799145"/>
                  <a:pt x="5684555" y="830997"/>
                </a:cubicBezTo>
                <a:cubicBezTo>
                  <a:pt x="5519201" y="862849"/>
                  <a:pt x="5257050" y="809511"/>
                  <a:pt x="5092414" y="830997"/>
                </a:cubicBezTo>
                <a:cubicBezTo>
                  <a:pt x="4927778" y="852483"/>
                  <a:pt x="4850152" y="809378"/>
                  <a:pt x="4766736" y="830997"/>
                </a:cubicBezTo>
                <a:cubicBezTo>
                  <a:pt x="4683320" y="852616"/>
                  <a:pt x="4552758" y="817876"/>
                  <a:pt x="4441059" y="830997"/>
                </a:cubicBezTo>
                <a:cubicBezTo>
                  <a:pt x="4329360" y="844118"/>
                  <a:pt x="4116985" y="782717"/>
                  <a:pt x="3848917" y="830997"/>
                </a:cubicBezTo>
                <a:cubicBezTo>
                  <a:pt x="3580849" y="879277"/>
                  <a:pt x="3575422" y="803642"/>
                  <a:pt x="3434419" y="830997"/>
                </a:cubicBezTo>
                <a:cubicBezTo>
                  <a:pt x="3293416" y="858352"/>
                  <a:pt x="2995112" y="803781"/>
                  <a:pt x="2753456" y="830997"/>
                </a:cubicBezTo>
                <a:cubicBezTo>
                  <a:pt x="2511800" y="858213"/>
                  <a:pt x="2500631" y="825562"/>
                  <a:pt x="2338957" y="830997"/>
                </a:cubicBezTo>
                <a:cubicBezTo>
                  <a:pt x="2177283" y="836432"/>
                  <a:pt x="1936699" y="819388"/>
                  <a:pt x="1657995" y="830997"/>
                </a:cubicBezTo>
                <a:cubicBezTo>
                  <a:pt x="1379291" y="842606"/>
                  <a:pt x="1436594" y="795277"/>
                  <a:pt x="1332318" y="830997"/>
                </a:cubicBezTo>
                <a:cubicBezTo>
                  <a:pt x="1228042" y="866717"/>
                  <a:pt x="817383" y="766392"/>
                  <a:pt x="651355" y="830997"/>
                </a:cubicBezTo>
                <a:cubicBezTo>
                  <a:pt x="485327" y="895602"/>
                  <a:pt x="230541" y="806794"/>
                  <a:pt x="0" y="830997"/>
                </a:cubicBezTo>
                <a:cubicBezTo>
                  <a:pt x="-28384" y="648727"/>
                  <a:pt x="6331" y="557366"/>
                  <a:pt x="0" y="440428"/>
                </a:cubicBezTo>
                <a:cubicBezTo>
                  <a:pt x="-6331" y="323490"/>
                  <a:pt x="26105" y="9963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ALKALMAZOTT MÓDSZEREK</a:t>
            </a:r>
            <a:endParaRPr lang="es-ES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BF8D7D1E-B60B-0C27-02CE-F83101D06073}"/>
              </a:ext>
            </a:extLst>
          </p:cNvPr>
          <p:cNvGrpSpPr/>
          <p:nvPr/>
        </p:nvGrpSpPr>
        <p:grpSpPr>
          <a:xfrm>
            <a:off x="19069501" y="25860432"/>
            <a:ext cx="6838463" cy="3447594"/>
            <a:chOff x="17956416" y="25917204"/>
            <a:chExt cx="6838463" cy="3447594"/>
          </a:xfrm>
        </p:grpSpPr>
        <p:pic>
          <p:nvPicPr>
            <p:cNvPr id="64" name="Kép 63" descr="A képen zöld, Színesség, képernyőkép látható&#10;&#10;Automatikusan generált leírás">
              <a:extLst>
                <a:ext uri="{FF2B5EF4-FFF2-40B4-BE49-F238E27FC236}">
                  <a16:creationId xmlns:a16="http://schemas.microsoft.com/office/drawing/2014/main" id="{9BE6DA7E-B32F-808F-6E83-474F28576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9784" y="26844798"/>
              <a:ext cx="2520000" cy="2520000"/>
            </a:xfrm>
            <a:prstGeom prst="rect">
              <a:avLst/>
            </a:prstGeom>
          </p:spPr>
        </p:pic>
        <p:sp>
          <p:nvSpPr>
            <p:cNvPr id="65" name="Szövegdoboz 64">
              <a:extLst>
                <a:ext uri="{FF2B5EF4-FFF2-40B4-BE49-F238E27FC236}">
                  <a16:creationId xmlns:a16="http://schemas.microsoft.com/office/drawing/2014/main" id="{3713D672-AB23-B672-BC46-258A53A409D6}"/>
                </a:ext>
              </a:extLst>
            </p:cNvPr>
            <p:cNvSpPr txBox="1"/>
            <p:nvPr/>
          </p:nvSpPr>
          <p:spPr>
            <a:xfrm>
              <a:off x="21374879" y="25932967"/>
              <a:ext cx="34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EcSSB</a:t>
              </a:r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hu-HU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ssDNS</a:t>
              </a:r>
              <a:endParaRPr lang="es-E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Kép 65">
              <a:extLst>
                <a:ext uri="{FF2B5EF4-FFF2-40B4-BE49-F238E27FC236}">
                  <a16:creationId xmlns:a16="http://schemas.microsoft.com/office/drawing/2014/main" id="{9F66BCC0-D85D-62A8-D64D-67B4C3CE5031}"/>
                </a:ext>
              </a:extLst>
            </p:cNvPr>
            <p:cNvPicPr>
              <a:picLocks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464" r="521"/>
            <a:stretch/>
          </p:blipFill>
          <p:spPr>
            <a:xfrm>
              <a:off x="18406416" y="26837908"/>
              <a:ext cx="2520000" cy="2520000"/>
            </a:xfrm>
            <a:prstGeom prst="rect">
              <a:avLst/>
            </a:prstGeom>
          </p:spPr>
        </p:pic>
        <p:sp>
          <p:nvSpPr>
            <p:cNvPr id="67" name="Szövegdoboz 66">
              <a:extLst>
                <a:ext uri="{FF2B5EF4-FFF2-40B4-BE49-F238E27FC236}">
                  <a16:creationId xmlns:a16="http://schemas.microsoft.com/office/drawing/2014/main" id="{028A252F-72C2-C33D-3ACB-8CAA90AE2AB4}"/>
                </a:ext>
              </a:extLst>
            </p:cNvPr>
            <p:cNvSpPr txBox="1"/>
            <p:nvPr/>
          </p:nvSpPr>
          <p:spPr>
            <a:xfrm>
              <a:off x="17956416" y="25917204"/>
              <a:ext cx="34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EcSSB</a:t>
              </a:r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+ </a:t>
              </a:r>
              <a:r>
                <a:rPr lang="hu-HU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ssDNS</a:t>
              </a:r>
              <a:endParaRPr lang="es-E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églalap: lekerekített 47">
            <a:extLst>
              <a:ext uri="{FF2B5EF4-FFF2-40B4-BE49-F238E27FC236}">
                <a16:creationId xmlns:a16="http://schemas.microsoft.com/office/drawing/2014/main" id="{562DF0A1-AA96-5844-103B-01BDB3766A04}"/>
              </a:ext>
            </a:extLst>
          </p:cNvPr>
          <p:cNvSpPr/>
          <p:nvPr/>
        </p:nvSpPr>
        <p:spPr>
          <a:xfrm>
            <a:off x="10453519" y="25288978"/>
            <a:ext cx="8146338" cy="7678290"/>
          </a:xfrm>
          <a:prstGeom prst="round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22" name="Csoportba foglalás 221">
            <a:extLst>
              <a:ext uri="{FF2B5EF4-FFF2-40B4-BE49-F238E27FC236}">
                <a16:creationId xmlns:a16="http://schemas.microsoft.com/office/drawing/2014/main" id="{BB790715-BDB3-866D-3104-1A5AE661B4EB}"/>
              </a:ext>
            </a:extLst>
          </p:cNvPr>
          <p:cNvGrpSpPr/>
          <p:nvPr/>
        </p:nvGrpSpPr>
        <p:grpSpPr>
          <a:xfrm>
            <a:off x="10523262" y="25679580"/>
            <a:ext cx="8001477" cy="6314074"/>
            <a:chOff x="1112056" y="27304645"/>
            <a:chExt cx="8001477" cy="6314074"/>
          </a:xfrm>
        </p:grpSpPr>
        <p:pic>
          <p:nvPicPr>
            <p:cNvPr id="58" name="Kép 57" descr="A képen zöld, Színesség, képernyőkép látható&#10;&#10;Automatikusan generált leírás">
              <a:extLst>
                <a:ext uri="{FF2B5EF4-FFF2-40B4-BE49-F238E27FC236}">
                  <a16:creationId xmlns:a16="http://schemas.microsoft.com/office/drawing/2014/main" id="{F82D2EA4-5DBB-1FE5-1F73-4729F688A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307" y="28396283"/>
              <a:ext cx="2520000" cy="2520000"/>
            </a:xfrm>
            <a:prstGeom prst="rect">
              <a:avLst/>
            </a:prstGeom>
          </p:spPr>
        </p:pic>
        <p:pic>
          <p:nvPicPr>
            <p:cNvPr id="59" name="Kép 58" descr="A képen sötétség, képernyőkép, fekete látható&#10;&#10;Automatikusan generált leírás">
              <a:extLst>
                <a:ext uri="{FF2B5EF4-FFF2-40B4-BE49-F238E27FC236}">
                  <a16:creationId xmlns:a16="http://schemas.microsoft.com/office/drawing/2014/main" id="{11908E58-6658-2B55-186A-5B0FADB09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33" y="28398752"/>
              <a:ext cx="2520000" cy="2520000"/>
            </a:xfrm>
            <a:prstGeom prst="rect">
              <a:avLst/>
            </a:prstGeom>
          </p:spPr>
        </p:pic>
        <p:pic>
          <p:nvPicPr>
            <p:cNvPr id="60" name="Kép 59" descr="A képen sötétség, tér látható&#10;&#10;Automatikusan generált leírás">
              <a:extLst>
                <a:ext uri="{FF2B5EF4-FFF2-40B4-BE49-F238E27FC236}">
                  <a16:creationId xmlns:a16="http://schemas.microsoft.com/office/drawing/2014/main" id="{FD3DD39C-8C21-8F13-74A5-438E96158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307" y="31091630"/>
              <a:ext cx="2520000" cy="2520000"/>
            </a:xfrm>
            <a:prstGeom prst="rect">
              <a:avLst/>
            </a:prstGeom>
          </p:spPr>
        </p:pic>
        <p:pic>
          <p:nvPicPr>
            <p:cNvPr id="61" name="Kép 60" descr="A képen sötétség, képernyőkép, fekete, tér látható&#10;&#10;Automatikusan generált leírás">
              <a:extLst>
                <a:ext uri="{FF2B5EF4-FFF2-40B4-BE49-F238E27FC236}">
                  <a16:creationId xmlns:a16="http://schemas.microsoft.com/office/drawing/2014/main" id="{40F93857-E1B1-CE09-DF5C-ACFF5A7B2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33" y="31098719"/>
              <a:ext cx="2520000" cy="2520000"/>
            </a:xfrm>
            <a:prstGeom prst="rect">
              <a:avLst/>
            </a:prstGeom>
          </p:spPr>
        </p:pic>
        <p:sp>
          <p:nvSpPr>
            <p:cNvPr id="215" name="Szövegdoboz 214">
              <a:extLst>
                <a:ext uri="{FF2B5EF4-FFF2-40B4-BE49-F238E27FC236}">
                  <a16:creationId xmlns:a16="http://schemas.microsoft.com/office/drawing/2014/main" id="{33DE2C77-1E95-8F67-D7CC-B8FF8E9B56EC}"/>
                </a:ext>
              </a:extLst>
            </p:cNvPr>
            <p:cNvSpPr txBox="1"/>
            <p:nvPr/>
          </p:nvSpPr>
          <p:spPr>
            <a:xfrm>
              <a:off x="2792307" y="27304645"/>
              <a:ext cx="342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hSSB1</a:t>
              </a:r>
              <a:b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hu-HU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ssDNS</a:t>
              </a:r>
              <a:endParaRPr lang="es-E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Szövegdoboz 215">
              <a:extLst>
                <a:ext uri="{FF2B5EF4-FFF2-40B4-BE49-F238E27FC236}">
                  <a16:creationId xmlns:a16="http://schemas.microsoft.com/office/drawing/2014/main" id="{80AC9A87-4355-D8EB-9FF1-42194C9D8571}"/>
                </a:ext>
              </a:extLst>
            </p:cNvPr>
            <p:cNvSpPr txBox="1"/>
            <p:nvPr/>
          </p:nvSpPr>
          <p:spPr>
            <a:xfrm>
              <a:off x="5693533" y="27304645"/>
              <a:ext cx="342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hSSB1</a:t>
              </a:r>
            </a:p>
            <a:p>
              <a:pPr algn="ctr"/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hu-HU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ssDNS</a:t>
              </a:r>
              <a:endParaRPr lang="es-E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Szövegdoboz 217">
              <a:extLst>
                <a:ext uri="{FF2B5EF4-FFF2-40B4-BE49-F238E27FC236}">
                  <a16:creationId xmlns:a16="http://schemas.microsoft.com/office/drawing/2014/main" id="{CEF1FE5A-0A63-CE3D-8D3B-E4A1A5814E7F}"/>
                </a:ext>
              </a:extLst>
            </p:cNvPr>
            <p:cNvSpPr txBox="1"/>
            <p:nvPr/>
          </p:nvSpPr>
          <p:spPr>
            <a:xfrm>
              <a:off x="1112057" y="28881371"/>
              <a:ext cx="20134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Oxidatív közeg</a:t>
              </a:r>
              <a:b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(H</a:t>
              </a:r>
              <a:r>
                <a:rPr lang="hu-HU" sz="32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hu-HU" sz="3200" b="1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s-E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Szövegdoboz 220">
              <a:extLst>
                <a:ext uri="{FF2B5EF4-FFF2-40B4-BE49-F238E27FC236}">
                  <a16:creationId xmlns:a16="http://schemas.microsoft.com/office/drawing/2014/main" id="{F8E7F419-FDE6-8B1B-0FE3-5E1EA0B8FC7D}"/>
                </a:ext>
              </a:extLst>
            </p:cNvPr>
            <p:cNvSpPr txBox="1"/>
            <p:nvPr/>
          </p:nvSpPr>
          <p:spPr>
            <a:xfrm>
              <a:off x="1112056" y="31566800"/>
              <a:ext cx="201346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Redukáló közeg</a:t>
              </a:r>
            </a:p>
            <a:p>
              <a:pPr algn="r"/>
              <a:r>
                <a:rPr lang="hu-HU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(DTT)</a:t>
              </a:r>
              <a:endParaRPr lang="es-ES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Szövegdoboz 226">
            <a:extLst>
              <a:ext uri="{FF2B5EF4-FFF2-40B4-BE49-F238E27FC236}">
                <a16:creationId xmlns:a16="http://schemas.microsoft.com/office/drawing/2014/main" id="{2EA2A7CB-2EEF-0B69-4326-0E4ABB8249B1}"/>
              </a:ext>
            </a:extLst>
          </p:cNvPr>
          <p:cNvSpPr txBox="1"/>
          <p:nvPr/>
        </p:nvSpPr>
        <p:spPr>
          <a:xfrm>
            <a:off x="25906416" y="26344922"/>
            <a:ext cx="3028362" cy="2862322"/>
          </a:xfrm>
          <a:custGeom>
            <a:avLst/>
            <a:gdLst>
              <a:gd name="connsiteX0" fmla="*/ 0 w 3028362"/>
              <a:gd name="connsiteY0" fmla="*/ 0 h 2862322"/>
              <a:gd name="connsiteX1" fmla="*/ 474443 w 3028362"/>
              <a:gd name="connsiteY1" fmla="*/ 0 h 2862322"/>
              <a:gd name="connsiteX2" fmla="*/ 918603 w 3028362"/>
              <a:gd name="connsiteY2" fmla="*/ 0 h 2862322"/>
              <a:gd name="connsiteX3" fmla="*/ 1362763 w 3028362"/>
              <a:gd name="connsiteY3" fmla="*/ 0 h 2862322"/>
              <a:gd name="connsiteX4" fmla="*/ 1837206 w 3028362"/>
              <a:gd name="connsiteY4" fmla="*/ 0 h 2862322"/>
              <a:gd name="connsiteX5" fmla="*/ 2281366 w 3028362"/>
              <a:gd name="connsiteY5" fmla="*/ 0 h 2862322"/>
              <a:gd name="connsiteX6" fmla="*/ 3028362 w 3028362"/>
              <a:gd name="connsiteY6" fmla="*/ 0 h 2862322"/>
              <a:gd name="connsiteX7" fmla="*/ 3028362 w 3028362"/>
              <a:gd name="connsiteY7" fmla="*/ 629711 h 2862322"/>
              <a:gd name="connsiteX8" fmla="*/ 3028362 w 3028362"/>
              <a:gd name="connsiteY8" fmla="*/ 1173552 h 2862322"/>
              <a:gd name="connsiteX9" fmla="*/ 3028362 w 3028362"/>
              <a:gd name="connsiteY9" fmla="*/ 1774640 h 2862322"/>
              <a:gd name="connsiteX10" fmla="*/ 3028362 w 3028362"/>
              <a:gd name="connsiteY10" fmla="*/ 2347104 h 2862322"/>
              <a:gd name="connsiteX11" fmla="*/ 3028362 w 3028362"/>
              <a:gd name="connsiteY11" fmla="*/ 2862322 h 2862322"/>
              <a:gd name="connsiteX12" fmla="*/ 2463068 w 3028362"/>
              <a:gd name="connsiteY12" fmla="*/ 2862322 h 2862322"/>
              <a:gd name="connsiteX13" fmla="*/ 1928057 w 3028362"/>
              <a:gd name="connsiteY13" fmla="*/ 2862322 h 2862322"/>
              <a:gd name="connsiteX14" fmla="*/ 1483897 w 3028362"/>
              <a:gd name="connsiteY14" fmla="*/ 2862322 h 2862322"/>
              <a:gd name="connsiteX15" fmla="*/ 1070021 w 3028362"/>
              <a:gd name="connsiteY15" fmla="*/ 2862322 h 2862322"/>
              <a:gd name="connsiteX16" fmla="*/ 656145 w 3028362"/>
              <a:gd name="connsiteY16" fmla="*/ 2862322 h 2862322"/>
              <a:gd name="connsiteX17" fmla="*/ 0 w 3028362"/>
              <a:gd name="connsiteY17" fmla="*/ 2862322 h 2862322"/>
              <a:gd name="connsiteX18" fmla="*/ 0 w 3028362"/>
              <a:gd name="connsiteY18" fmla="*/ 2375727 h 2862322"/>
              <a:gd name="connsiteX19" fmla="*/ 0 w 3028362"/>
              <a:gd name="connsiteY19" fmla="*/ 1831886 h 2862322"/>
              <a:gd name="connsiteX20" fmla="*/ 0 w 3028362"/>
              <a:gd name="connsiteY20" fmla="*/ 1345291 h 2862322"/>
              <a:gd name="connsiteX21" fmla="*/ 0 w 3028362"/>
              <a:gd name="connsiteY21" fmla="*/ 715581 h 2862322"/>
              <a:gd name="connsiteX22" fmla="*/ 0 w 3028362"/>
              <a:gd name="connsiteY22" fmla="*/ 0 h 28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28362" h="2862322" fill="none" extrusionOk="0">
                <a:moveTo>
                  <a:pt x="0" y="0"/>
                </a:moveTo>
                <a:cubicBezTo>
                  <a:pt x="211824" y="-40160"/>
                  <a:pt x="326220" y="23907"/>
                  <a:pt x="474443" y="0"/>
                </a:cubicBezTo>
                <a:cubicBezTo>
                  <a:pt x="622666" y="-23907"/>
                  <a:pt x="794382" y="5870"/>
                  <a:pt x="918603" y="0"/>
                </a:cubicBezTo>
                <a:cubicBezTo>
                  <a:pt x="1042824" y="-5870"/>
                  <a:pt x="1168261" y="24117"/>
                  <a:pt x="1362763" y="0"/>
                </a:cubicBezTo>
                <a:cubicBezTo>
                  <a:pt x="1557265" y="-24117"/>
                  <a:pt x="1675844" y="54584"/>
                  <a:pt x="1837206" y="0"/>
                </a:cubicBezTo>
                <a:cubicBezTo>
                  <a:pt x="1998568" y="-54584"/>
                  <a:pt x="2101499" y="7976"/>
                  <a:pt x="2281366" y="0"/>
                </a:cubicBezTo>
                <a:cubicBezTo>
                  <a:pt x="2461233" y="-7976"/>
                  <a:pt x="2825510" y="72327"/>
                  <a:pt x="3028362" y="0"/>
                </a:cubicBezTo>
                <a:cubicBezTo>
                  <a:pt x="3102613" y="187561"/>
                  <a:pt x="3016937" y="423095"/>
                  <a:pt x="3028362" y="629711"/>
                </a:cubicBezTo>
                <a:cubicBezTo>
                  <a:pt x="3039787" y="836327"/>
                  <a:pt x="2989739" y="958097"/>
                  <a:pt x="3028362" y="1173552"/>
                </a:cubicBezTo>
                <a:cubicBezTo>
                  <a:pt x="3066985" y="1389007"/>
                  <a:pt x="2969038" y="1489807"/>
                  <a:pt x="3028362" y="1774640"/>
                </a:cubicBezTo>
                <a:cubicBezTo>
                  <a:pt x="3087686" y="2059473"/>
                  <a:pt x="3000356" y="2194073"/>
                  <a:pt x="3028362" y="2347104"/>
                </a:cubicBezTo>
                <a:cubicBezTo>
                  <a:pt x="3056368" y="2500135"/>
                  <a:pt x="3007881" y="2673575"/>
                  <a:pt x="3028362" y="2862322"/>
                </a:cubicBezTo>
                <a:cubicBezTo>
                  <a:pt x="2822020" y="2929933"/>
                  <a:pt x="2710724" y="2803282"/>
                  <a:pt x="2463068" y="2862322"/>
                </a:cubicBezTo>
                <a:cubicBezTo>
                  <a:pt x="2215412" y="2921362"/>
                  <a:pt x="2092592" y="2800511"/>
                  <a:pt x="1928057" y="2862322"/>
                </a:cubicBezTo>
                <a:cubicBezTo>
                  <a:pt x="1763522" y="2924133"/>
                  <a:pt x="1649582" y="2819149"/>
                  <a:pt x="1483897" y="2862322"/>
                </a:cubicBezTo>
                <a:cubicBezTo>
                  <a:pt x="1318212" y="2905495"/>
                  <a:pt x="1193130" y="2826362"/>
                  <a:pt x="1070021" y="2862322"/>
                </a:cubicBezTo>
                <a:cubicBezTo>
                  <a:pt x="946912" y="2898282"/>
                  <a:pt x="795688" y="2827933"/>
                  <a:pt x="656145" y="2862322"/>
                </a:cubicBezTo>
                <a:cubicBezTo>
                  <a:pt x="516602" y="2896711"/>
                  <a:pt x="193889" y="2807686"/>
                  <a:pt x="0" y="2862322"/>
                </a:cubicBezTo>
                <a:cubicBezTo>
                  <a:pt x="-29282" y="2698257"/>
                  <a:pt x="7285" y="2567633"/>
                  <a:pt x="0" y="2375727"/>
                </a:cubicBezTo>
                <a:cubicBezTo>
                  <a:pt x="-7285" y="2183822"/>
                  <a:pt x="64581" y="2062724"/>
                  <a:pt x="0" y="1831886"/>
                </a:cubicBezTo>
                <a:cubicBezTo>
                  <a:pt x="-64581" y="1601048"/>
                  <a:pt x="51224" y="1455737"/>
                  <a:pt x="0" y="1345291"/>
                </a:cubicBezTo>
                <a:cubicBezTo>
                  <a:pt x="-51224" y="1234845"/>
                  <a:pt x="41974" y="942122"/>
                  <a:pt x="0" y="715581"/>
                </a:cubicBezTo>
                <a:cubicBezTo>
                  <a:pt x="-41974" y="489040"/>
                  <a:pt x="54678" y="301931"/>
                  <a:pt x="0" y="0"/>
                </a:cubicBezTo>
                <a:close/>
              </a:path>
              <a:path w="3028362" h="2862322" stroke="0" extrusionOk="0">
                <a:moveTo>
                  <a:pt x="0" y="0"/>
                </a:moveTo>
                <a:cubicBezTo>
                  <a:pt x="148041" y="-50001"/>
                  <a:pt x="291570" y="44821"/>
                  <a:pt x="565294" y="0"/>
                </a:cubicBezTo>
                <a:cubicBezTo>
                  <a:pt x="839018" y="-44821"/>
                  <a:pt x="797470" y="24125"/>
                  <a:pt x="1009454" y="0"/>
                </a:cubicBezTo>
                <a:cubicBezTo>
                  <a:pt x="1221438" y="-24125"/>
                  <a:pt x="1348923" y="29593"/>
                  <a:pt x="1574748" y="0"/>
                </a:cubicBezTo>
                <a:cubicBezTo>
                  <a:pt x="1800573" y="-29593"/>
                  <a:pt x="1927286" y="36582"/>
                  <a:pt x="2140042" y="0"/>
                </a:cubicBezTo>
                <a:cubicBezTo>
                  <a:pt x="2352798" y="-36582"/>
                  <a:pt x="2724744" y="71618"/>
                  <a:pt x="3028362" y="0"/>
                </a:cubicBezTo>
                <a:cubicBezTo>
                  <a:pt x="3101984" y="195426"/>
                  <a:pt x="2968107" y="348440"/>
                  <a:pt x="3028362" y="629711"/>
                </a:cubicBezTo>
                <a:cubicBezTo>
                  <a:pt x="3088617" y="910982"/>
                  <a:pt x="2993638" y="896202"/>
                  <a:pt x="3028362" y="1144929"/>
                </a:cubicBezTo>
                <a:cubicBezTo>
                  <a:pt x="3063086" y="1393656"/>
                  <a:pt x="3016674" y="1538420"/>
                  <a:pt x="3028362" y="1688770"/>
                </a:cubicBezTo>
                <a:cubicBezTo>
                  <a:pt x="3040050" y="1839120"/>
                  <a:pt x="3028271" y="1969097"/>
                  <a:pt x="3028362" y="2232611"/>
                </a:cubicBezTo>
                <a:cubicBezTo>
                  <a:pt x="3028453" y="2496125"/>
                  <a:pt x="3014932" y="2646990"/>
                  <a:pt x="3028362" y="2862322"/>
                </a:cubicBezTo>
                <a:cubicBezTo>
                  <a:pt x="2894683" y="2895608"/>
                  <a:pt x="2697513" y="2811343"/>
                  <a:pt x="2463068" y="2862322"/>
                </a:cubicBezTo>
                <a:cubicBezTo>
                  <a:pt x="2228623" y="2913301"/>
                  <a:pt x="2227998" y="2832371"/>
                  <a:pt x="2018908" y="2862322"/>
                </a:cubicBezTo>
                <a:cubicBezTo>
                  <a:pt x="1809818" y="2892273"/>
                  <a:pt x="1726010" y="2848283"/>
                  <a:pt x="1483897" y="2862322"/>
                </a:cubicBezTo>
                <a:cubicBezTo>
                  <a:pt x="1241784" y="2876361"/>
                  <a:pt x="1080433" y="2807351"/>
                  <a:pt x="948887" y="2862322"/>
                </a:cubicBezTo>
                <a:cubicBezTo>
                  <a:pt x="817341" y="2917293"/>
                  <a:pt x="279384" y="2858144"/>
                  <a:pt x="0" y="2862322"/>
                </a:cubicBezTo>
                <a:cubicBezTo>
                  <a:pt x="-21009" y="2641087"/>
                  <a:pt x="19860" y="2544081"/>
                  <a:pt x="0" y="2232611"/>
                </a:cubicBezTo>
                <a:cubicBezTo>
                  <a:pt x="-19860" y="1921141"/>
                  <a:pt x="40879" y="1893439"/>
                  <a:pt x="0" y="1717393"/>
                </a:cubicBezTo>
                <a:cubicBezTo>
                  <a:pt x="-40879" y="1541347"/>
                  <a:pt x="11120" y="1306651"/>
                  <a:pt x="0" y="1202175"/>
                </a:cubicBezTo>
                <a:cubicBezTo>
                  <a:pt x="-11120" y="1097699"/>
                  <a:pt x="40634" y="830490"/>
                  <a:pt x="0" y="601088"/>
                </a:cubicBezTo>
                <a:cubicBezTo>
                  <a:pt x="-40634" y="371686"/>
                  <a:pt x="55645" y="2201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3861920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EcSSB</a:t>
            </a: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kizárólag egyszálú DNS (ssDNS) hiányában képes a fázisszeparációra. 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C59EEB14-C1E0-CE6E-363A-9DB1579F11AB}"/>
              </a:ext>
            </a:extLst>
          </p:cNvPr>
          <p:cNvSpPr txBox="1"/>
          <p:nvPr/>
        </p:nvSpPr>
        <p:spPr>
          <a:xfrm>
            <a:off x="13314019" y="32237245"/>
            <a:ext cx="4684993" cy="1938992"/>
          </a:xfrm>
          <a:custGeom>
            <a:avLst/>
            <a:gdLst>
              <a:gd name="connsiteX0" fmla="*/ 0 w 4684993"/>
              <a:gd name="connsiteY0" fmla="*/ 0 h 1938992"/>
              <a:gd name="connsiteX1" fmla="*/ 538774 w 4684993"/>
              <a:gd name="connsiteY1" fmla="*/ 0 h 1938992"/>
              <a:gd name="connsiteX2" fmla="*/ 1077548 w 4684993"/>
              <a:gd name="connsiteY2" fmla="*/ 0 h 1938992"/>
              <a:gd name="connsiteX3" fmla="*/ 1569473 w 4684993"/>
              <a:gd name="connsiteY3" fmla="*/ 0 h 1938992"/>
              <a:gd name="connsiteX4" fmla="*/ 2248797 w 4684993"/>
              <a:gd name="connsiteY4" fmla="*/ 0 h 1938992"/>
              <a:gd name="connsiteX5" fmla="*/ 2928121 w 4684993"/>
              <a:gd name="connsiteY5" fmla="*/ 0 h 1938992"/>
              <a:gd name="connsiteX6" fmla="*/ 3607445 w 4684993"/>
              <a:gd name="connsiteY6" fmla="*/ 0 h 1938992"/>
              <a:gd name="connsiteX7" fmla="*/ 4684993 w 4684993"/>
              <a:gd name="connsiteY7" fmla="*/ 0 h 1938992"/>
              <a:gd name="connsiteX8" fmla="*/ 4684993 w 4684993"/>
              <a:gd name="connsiteY8" fmla="*/ 484748 h 1938992"/>
              <a:gd name="connsiteX9" fmla="*/ 4684993 w 4684993"/>
              <a:gd name="connsiteY9" fmla="*/ 911326 h 1938992"/>
              <a:gd name="connsiteX10" fmla="*/ 4684993 w 4684993"/>
              <a:gd name="connsiteY10" fmla="*/ 1434854 h 1938992"/>
              <a:gd name="connsiteX11" fmla="*/ 4684993 w 4684993"/>
              <a:gd name="connsiteY11" fmla="*/ 1938992 h 1938992"/>
              <a:gd name="connsiteX12" fmla="*/ 4193069 w 4684993"/>
              <a:gd name="connsiteY12" fmla="*/ 1938992 h 1938992"/>
              <a:gd name="connsiteX13" fmla="*/ 3747994 w 4684993"/>
              <a:gd name="connsiteY13" fmla="*/ 1938992 h 1938992"/>
              <a:gd name="connsiteX14" fmla="*/ 3302920 w 4684993"/>
              <a:gd name="connsiteY14" fmla="*/ 1938992 h 1938992"/>
              <a:gd name="connsiteX15" fmla="*/ 2764146 w 4684993"/>
              <a:gd name="connsiteY15" fmla="*/ 1938992 h 1938992"/>
              <a:gd name="connsiteX16" fmla="*/ 2319072 w 4684993"/>
              <a:gd name="connsiteY16" fmla="*/ 1938992 h 1938992"/>
              <a:gd name="connsiteX17" fmla="*/ 1827147 w 4684993"/>
              <a:gd name="connsiteY17" fmla="*/ 1938992 h 1938992"/>
              <a:gd name="connsiteX18" fmla="*/ 1147823 w 4684993"/>
              <a:gd name="connsiteY18" fmla="*/ 1938992 h 1938992"/>
              <a:gd name="connsiteX19" fmla="*/ 655899 w 4684993"/>
              <a:gd name="connsiteY19" fmla="*/ 1938992 h 1938992"/>
              <a:gd name="connsiteX20" fmla="*/ 0 w 4684993"/>
              <a:gd name="connsiteY20" fmla="*/ 1938992 h 1938992"/>
              <a:gd name="connsiteX21" fmla="*/ 0 w 4684993"/>
              <a:gd name="connsiteY21" fmla="*/ 1493024 h 1938992"/>
              <a:gd name="connsiteX22" fmla="*/ 0 w 4684993"/>
              <a:gd name="connsiteY22" fmla="*/ 1047056 h 1938992"/>
              <a:gd name="connsiteX23" fmla="*/ 0 w 4684993"/>
              <a:gd name="connsiteY23" fmla="*/ 542918 h 1938992"/>
              <a:gd name="connsiteX24" fmla="*/ 0 w 4684993"/>
              <a:gd name="connsiteY2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84993" h="1938992" fill="none" extrusionOk="0">
                <a:moveTo>
                  <a:pt x="0" y="0"/>
                </a:moveTo>
                <a:cubicBezTo>
                  <a:pt x="253051" y="-38048"/>
                  <a:pt x="360870" y="2202"/>
                  <a:pt x="538774" y="0"/>
                </a:cubicBezTo>
                <a:cubicBezTo>
                  <a:pt x="716678" y="-2202"/>
                  <a:pt x="966927" y="54690"/>
                  <a:pt x="1077548" y="0"/>
                </a:cubicBezTo>
                <a:cubicBezTo>
                  <a:pt x="1188169" y="-54690"/>
                  <a:pt x="1442850" y="14824"/>
                  <a:pt x="1569473" y="0"/>
                </a:cubicBezTo>
                <a:cubicBezTo>
                  <a:pt x="1696097" y="-14824"/>
                  <a:pt x="2021434" y="74172"/>
                  <a:pt x="2248797" y="0"/>
                </a:cubicBezTo>
                <a:cubicBezTo>
                  <a:pt x="2476160" y="-74172"/>
                  <a:pt x="2676202" y="33856"/>
                  <a:pt x="2928121" y="0"/>
                </a:cubicBezTo>
                <a:cubicBezTo>
                  <a:pt x="3180040" y="-33856"/>
                  <a:pt x="3324316" y="65573"/>
                  <a:pt x="3607445" y="0"/>
                </a:cubicBezTo>
                <a:cubicBezTo>
                  <a:pt x="3890574" y="-65573"/>
                  <a:pt x="4364154" y="47455"/>
                  <a:pt x="4684993" y="0"/>
                </a:cubicBezTo>
                <a:cubicBezTo>
                  <a:pt x="4710249" y="169584"/>
                  <a:pt x="4643850" y="369096"/>
                  <a:pt x="4684993" y="484748"/>
                </a:cubicBezTo>
                <a:cubicBezTo>
                  <a:pt x="4726136" y="600400"/>
                  <a:pt x="4652421" y="713452"/>
                  <a:pt x="4684993" y="911326"/>
                </a:cubicBezTo>
                <a:cubicBezTo>
                  <a:pt x="4717565" y="1109200"/>
                  <a:pt x="4641127" y="1200437"/>
                  <a:pt x="4684993" y="1434854"/>
                </a:cubicBezTo>
                <a:cubicBezTo>
                  <a:pt x="4728859" y="1669271"/>
                  <a:pt x="4643278" y="1763185"/>
                  <a:pt x="4684993" y="1938992"/>
                </a:cubicBezTo>
                <a:cubicBezTo>
                  <a:pt x="4576749" y="1967814"/>
                  <a:pt x="4404250" y="1906048"/>
                  <a:pt x="4193069" y="1938992"/>
                </a:cubicBezTo>
                <a:cubicBezTo>
                  <a:pt x="3981888" y="1971936"/>
                  <a:pt x="3932135" y="1934091"/>
                  <a:pt x="3747994" y="1938992"/>
                </a:cubicBezTo>
                <a:cubicBezTo>
                  <a:pt x="3563854" y="1943893"/>
                  <a:pt x="3513097" y="1901455"/>
                  <a:pt x="3302920" y="1938992"/>
                </a:cubicBezTo>
                <a:cubicBezTo>
                  <a:pt x="3092743" y="1976529"/>
                  <a:pt x="2931315" y="1892690"/>
                  <a:pt x="2764146" y="1938992"/>
                </a:cubicBezTo>
                <a:cubicBezTo>
                  <a:pt x="2596977" y="1985294"/>
                  <a:pt x="2465460" y="1911112"/>
                  <a:pt x="2319072" y="1938992"/>
                </a:cubicBezTo>
                <a:cubicBezTo>
                  <a:pt x="2172684" y="1966872"/>
                  <a:pt x="1951380" y="1906524"/>
                  <a:pt x="1827147" y="1938992"/>
                </a:cubicBezTo>
                <a:cubicBezTo>
                  <a:pt x="1702915" y="1971460"/>
                  <a:pt x="1434621" y="1891912"/>
                  <a:pt x="1147823" y="1938992"/>
                </a:cubicBezTo>
                <a:cubicBezTo>
                  <a:pt x="861025" y="1986072"/>
                  <a:pt x="860349" y="1920979"/>
                  <a:pt x="655899" y="1938992"/>
                </a:cubicBezTo>
                <a:cubicBezTo>
                  <a:pt x="451449" y="1957005"/>
                  <a:pt x="205282" y="1921664"/>
                  <a:pt x="0" y="1938992"/>
                </a:cubicBezTo>
                <a:cubicBezTo>
                  <a:pt x="-45739" y="1754184"/>
                  <a:pt x="23952" y="1586231"/>
                  <a:pt x="0" y="1493024"/>
                </a:cubicBezTo>
                <a:cubicBezTo>
                  <a:pt x="-23952" y="1399817"/>
                  <a:pt x="23688" y="1221925"/>
                  <a:pt x="0" y="1047056"/>
                </a:cubicBezTo>
                <a:cubicBezTo>
                  <a:pt x="-23688" y="872187"/>
                  <a:pt x="42940" y="788572"/>
                  <a:pt x="0" y="542918"/>
                </a:cubicBezTo>
                <a:cubicBezTo>
                  <a:pt x="-42940" y="297264"/>
                  <a:pt x="48457" y="145199"/>
                  <a:pt x="0" y="0"/>
                </a:cubicBezTo>
                <a:close/>
              </a:path>
              <a:path w="4684993" h="1938992" stroke="0" extrusionOk="0">
                <a:moveTo>
                  <a:pt x="0" y="0"/>
                </a:moveTo>
                <a:cubicBezTo>
                  <a:pt x="334966" y="-11495"/>
                  <a:pt x="455216" y="24307"/>
                  <a:pt x="679324" y="0"/>
                </a:cubicBezTo>
                <a:cubicBezTo>
                  <a:pt x="903432" y="-24307"/>
                  <a:pt x="1032897" y="58215"/>
                  <a:pt x="1171248" y="0"/>
                </a:cubicBezTo>
                <a:cubicBezTo>
                  <a:pt x="1309599" y="-58215"/>
                  <a:pt x="1653422" y="37516"/>
                  <a:pt x="1850572" y="0"/>
                </a:cubicBezTo>
                <a:cubicBezTo>
                  <a:pt x="2047722" y="-37516"/>
                  <a:pt x="2393958" y="79152"/>
                  <a:pt x="2529896" y="0"/>
                </a:cubicBezTo>
                <a:cubicBezTo>
                  <a:pt x="2665834" y="-79152"/>
                  <a:pt x="2996377" y="47628"/>
                  <a:pt x="3209220" y="0"/>
                </a:cubicBezTo>
                <a:cubicBezTo>
                  <a:pt x="3422063" y="-47628"/>
                  <a:pt x="3711717" y="40766"/>
                  <a:pt x="3888544" y="0"/>
                </a:cubicBezTo>
                <a:cubicBezTo>
                  <a:pt x="4065371" y="-40766"/>
                  <a:pt x="4464037" y="42030"/>
                  <a:pt x="4684993" y="0"/>
                </a:cubicBezTo>
                <a:cubicBezTo>
                  <a:pt x="4729945" y="162671"/>
                  <a:pt x="4649814" y="222379"/>
                  <a:pt x="4684993" y="426578"/>
                </a:cubicBezTo>
                <a:cubicBezTo>
                  <a:pt x="4720172" y="630777"/>
                  <a:pt x="4637910" y="723688"/>
                  <a:pt x="4684993" y="891936"/>
                </a:cubicBezTo>
                <a:cubicBezTo>
                  <a:pt x="4732076" y="1060184"/>
                  <a:pt x="4678386" y="1191398"/>
                  <a:pt x="4684993" y="1318515"/>
                </a:cubicBezTo>
                <a:cubicBezTo>
                  <a:pt x="4691600" y="1445632"/>
                  <a:pt x="4617396" y="1644650"/>
                  <a:pt x="4684993" y="1938992"/>
                </a:cubicBezTo>
                <a:cubicBezTo>
                  <a:pt x="4429607" y="2014663"/>
                  <a:pt x="4180790" y="1883356"/>
                  <a:pt x="4052519" y="1938992"/>
                </a:cubicBezTo>
                <a:cubicBezTo>
                  <a:pt x="3924248" y="1994628"/>
                  <a:pt x="3656904" y="1914242"/>
                  <a:pt x="3420045" y="1938992"/>
                </a:cubicBezTo>
                <a:cubicBezTo>
                  <a:pt x="3183186" y="1963742"/>
                  <a:pt x="3079026" y="1924061"/>
                  <a:pt x="2787571" y="1938992"/>
                </a:cubicBezTo>
                <a:cubicBezTo>
                  <a:pt x="2496116" y="1953923"/>
                  <a:pt x="2277671" y="1882560"/>
                  <a:pt x="2108247" y="1938992"/>
                </a:cubicBezTo>
                <a:cubicBezTo>
                  <a:pt x="1938823" y="1995424"/>
                  <a:pt x="1654436" y="1923312"/>
                  <a:pt x="1428923" y="1938992"/>
                </a:cubicBezTo>
                <a:cubicBezTo>
                  <a:pt x="1203410" y="1954672"/>
                  <a:pt x="976983" y="1866195"/>
                  <a:pt x="796449" y="1938992"/>
                </a:cubicBezTo>
                <a:cubicBezTo>
                  <a:pt x="615915" y="2011789"/>
                  <a:pt x="351896" y="1873014"/>
                  <a:pt x="0" y="1938992"/>
                </a:cubicBezTo>
                <a:cubicBezTo>
                  <a:pt x="-16153" y="1829481"/>
                  <a:pt x="37553" y="1715826"/>
                  <a:pt x="0" y="1493024"/>
                </a:cubicBezTo>
                <a:cubicBezTo>
                  <a:pt x="-37553" y="1270222"/>
                  <a:pt x="18860" y="1196981"/>
                  <a:pt x="0" y="988886"/>
                </a:cubicBezTo>
                <a:cubicBezTo>
                  <a:pt x="-18860" y="780791"/>
                  <a:pt x="37879" y="702074"/>
                  <a:pt x="0" y="523528"/>
                </a:cubicBezTo>
                <a:cubicBezTo>
                  <a:pt x="-37879" y="344982"/>
                  <a:pt x="22855" y="1119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3861920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hSSB1 kizárólag oxidáló közegben és egyszálú DNS (ssDNS) jelenlétében képes a fázisszeparációra.</a:t>
            </a:r>
            <a:endParaRPr lang="es-E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ED31739B-45EB-6F27-7BBB-20BFDADECC52}"/>
              </a:ext>
            </a:extLst>
          </p:cNvPr>
          <p:cNvSpPr txBox="1"/>
          <p:nvPr/>
        </p:nvSpPr>
        <p:spPr>
          <a:xfrm>
            <a:off x="1340325" y="21138164"/>
            <a:ext cx="547399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Gélelektroforézis</a:t>
            </a:r>
            <a:endParaRPr lang="hu-H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molekulák elektromos térben az ellentétes </a:t>
            </a:r>
            <a:b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töltésű elektróda felé vándorolnak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nagyobb méretű molekulák lassabban haladnak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Ismert méretű fehérjékhez való viszonyítás 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Molekulák méretének meghatározása, tisztított fehérjék méretének ellenőrzése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Agaróz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gél: DNS molekulák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Poliakrilamid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gél: fehérjék, DNS molekulák</a:t>
            </a:r>
          </a:p>
          <a:p>
            <a:endParaRPr lang="es-ES" dirty="0"/>
          </a:p>
        </p:txBody>
      </p:sp>
      <p:grpSp>
        <p:nvGrpSpPr>
          <p:cNvPr id="87" name="Csoportba foglalás 86">
            <a:extLst>
              <a:ext uri="{FF2B5EF4-FFF2-40B4-BE49-F238E27FC236}">
                <a16:creationId xmlns:a16="http://schemas.microsoft.com/office/drawing/2014/main" id="{2BEE944A-D6F3-2C91-37DD-46F4580E9712}"/>
              </a:ext>
            </a:extLst>
          </p:cNvPr>
          <p:cNvGrpSpPr/>
          <p:nvPr/>
        </p:nvGrpSpPr>
        <p:grpSpPr>
          <a:xfrm>
            <a:off x="19086574" y="21301084"/>
            <a:ext cx="6594715" cy="3368615"/>
            <a:chOff x="19797681" y="22236925"/>
            <a:chExt cx="6594715" cy="3368615"/>
          </a:xfrm>
        </p:grpSpPr>
        <p:pic>
          <p:nvPicPr>
            <p:cNvPr id="69" name="Kép 68">
              <a:extLst>
                <a:ext uri="{FF2B5EF4-FFF2-40B4-BE49-F238E27FC236}">
                  <a16:creationId xmlns:a16="http://schemas.microsoft.com/office/drawing/2014/main" id="{9CFFB77A-F9E9-520E-587F-2F6DF34FB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9973930" y="22238763"/>
              <a:ext cx="6418466" cy="3366777"/>
            </a:xfrm>
            <a:prstGeom prst="rect">
              <a:avLst/>
            </a:prstGeom>
          </p:spPr>
        </p:pic>
        <p:sp>
          <p:nvSpPr>
            <p:cNvPr id="86" name="Romboid 85">
              <a:extLst>
                <a:ext uri="{FF2B5EF4-FFF2-40B4-BE49-F238E27FC236}">
                  <a16:creationId xmlns:a16="http://schemas.microsoft.com/office/drawing/2014/main" id="{4C9800F7-DC5F-90EE-783A-7F86C1B09B06}"/>
                </a:ext>
              </a:extLst>
            </p:cNvPr>
            <p:cNvSpPr/>
            <p:nvPr/>
          </p:nvSpPr>
          <p:spPr>
            <a:xfrm>
              <a:off x="19797681" y="22236925"/>
              <a:ext cx="3302959" cy="517127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" name="Kép 21">
            <a:extLst>
              <a:ext uri="{FF2B5EF4-FFF2-40B4-BE49-F238E27FC236}">
                <a16:creationId xmlns:a16="http://schemas.microsoft.com/office/drawing/2014/main" id="{CE03AFF0-08BB-357C-EA0A-CE0186D7B3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63844" y="21561011"/>
            <a:ext cx="3711479" cy="3024855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2885BECA-5D7F-8B9D-7D39-D662A5F36B78}"/>
              </a:ext>
            </a:extLst>
          </p:cNvPr>
          <p:cNvSpPr txBox="1"/>
          <p:nvPr/>
        </p:nvSpPr>
        <p:spPr>
          <a:xfrm>
            <a:off x="9975323" y="21050519"/>
            <a:ext cx="74955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Turbiditás</a:t>
            </a:r>
            <a:r>
              <a:rPr lang="hu-H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mérése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fehérjeoldat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turbiditásának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vizsgálata, mennyire zavaros az oldat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lemezolvasó segítségével, tisztított fehérjék vizsgálata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(optikai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denzitás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600 nm, látható fénnyel megvilágítás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Fényintenzitás csökkenése a fényszórás hatására</a:t>
            </a:r>
          </a:p>
          <a:p>
            <a:pPr marL="571500" indent="-571500">
              <a:buFont typeface="Times New Roman" panose="02020603050405020304" pitchFamily="18" charset="0"/>
              <a:buChar char="&gt;"/>
            </a:pPr>
            <a:endParaRPr lang="es-ES" dirty="0"/>
          </a:p>
        </p:txBody>
      </p:sp>
      <p:sp>
        <p:nvSpPr>
          <p:cNvPr id="57" name="Szövegdoboz 56">
            <a:extLst>
              <a:ext uri="{FF2B5EF4-FFF2-40B4-BE49-F238E27FC236}">
                <a16:creationId xmlns:a16="http://schemas.microsoft.com/office/drawing/2014/main" id="{41316394-2574-260C-75C6-60DAC853E758}"/>
              </a:ext>
            </a:extLst>
          </p:cNvPr>
          <p:cNvSpPr txBox="1"/>
          <p:nvPr/>
        </p:nvSpPr>
        <p:spPr>
          <a:xfrm>
            <a:off x="16659804" y="21050519"/>
            <a:ext cx="317135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Mikroszkópia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Epifluoreszcens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mikroszkóp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Tisztított fehérjék vizsgálata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Fluoreszcensen jelölt egyszálú DNS (ssDNS) vagy fehérje segítségével</a:t>
            </a:r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96572CEA-E7F8-9B70-761A-BE91B694FAC5}"/>
              </a:ext>
            </a:extLst>
          </p:cNvPr>
          <p:cNvSpPr txBox="1"/>
          <p:nvPr/>
        </p:nvSpPr>
        <p:spPr>
          <a:xfrm>
            <a:off x="25732366" y="21299936"/>
            <a:ext cx="3904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Géntechnológiai módszerek</a:t>
            </a:r>
            <a:endParaRPr lang="hu-H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Plazmid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preparálás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Restrikciós emésztés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Ligálás</a:t>
            </a:r>
          </a:p>
          <a:p>
            <a:pPr marL="571500" indent="-288000">
              <a:buFont typeface="Times New Roman" panose="02020603050405020304" pitchFamily="18" charset="0"/>
              <a:buChar char="&gt;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technikák</a:t>
            </a:r>
            <a:endParaRPr lang="es-ES" dirty="0"/>
          </a:p>
        </p:txBody>
      </p:sp>
      <p:sp>
        <p:nvSpPr>
          <p:cNvPr id="90" name="Szövegdoboz 89">
            <a:extLst>
              <a:ext uri="{FF2B5EF4-FFF2-40B4-BE49-F238E27FC236}">
                <a16:creationId xmlns:a16="http://schemas.microsoft.com/office/drawing/2014/main" id="{69047EA5-C318-EA6D-EE98-89648BE08C55}"/>
              </a:ext>
            </a:extLst>
          </p:cNvPr>
          <p:cNvSpPr txBox="1"/>
          <p:nvPr/>
        </p:nvSpPr>
        <p:spPr>
          <a:xfrm>
            <a:off x="1467229" y="25038261"/>
            <a:ext cx="4752074" cy="830997"/>
          </a:xfrm>
          <a:custGeom>
            <a:avLst/>
            <a:gdLst>
              <a:gd name="connsiteX0" fmla="*/ 0 w 4752074"/>
              <a:gd name="connsiteY0" fmla="*/ 0 h 830997"/>
              <a:gd name="connsiteX1" fmla="*/ 546489 w 4752074"/>
              <a:gd name="connsiteY1" fmla="*/ 0 h 830997"/>
              <a:gd name="connsiteX2" fmla="*/ 997936 w 4752074"/>
              <a:gd name="connsiteY2" fmla="*/ 0 h 830997"/>
              <a:gd name="connsiteX3" fmla="*/ 1686986 w 4752074"/>
              <a:gd name="connsiteY3" fmla="*/ 0 h 830997"/>
              <a:gd name="connsiteX4" fmla="*/ 2233475 w 4752074"/>
              <a:gd name="connsiteY4" fmla="*/ 0 h 830997"/>
              <a:gd name="connsiteX5" fmla="*/ 2779963 w 4752074"/>
              <a:gd name="connsiteY5" fmla="*/ 0 h 830997"/>
              <a:gd name="connsiteX6" fmla="*/ 3469014 w 4752074"/>
              <a:gd name="connsiteY6" fmla="*/ 0 h 830997"/>
              <a:gd name="connsiteX7" fmla="*/ 3967982 w 4752074"/>
              <a:gd name="connsiteY7" fmla="*/ 0 h 830997"/>
              <a:gd name="connsiteX8" fmla="*/ 4752074 w 4752074"/>
              <a:gd name="connsiteY8" fmla="*/ 0 h 830997"/>
              <a:gd name="connsiteX9" fmla="*/ 4752074 w 4752074"/>
              <a:gd name="connsiteY9" fmla="*/ 432118 h 830997"/>
              <a:gd name="connsiteX10" fmla="*/ 4752074 w 4752074"/>
              <a:gd name="connsiteY10" fmla="*/ 830997 h 830997"/>
              <a:gd name="connsiteX11" fmla="*/ 4158065 w 4752074"/>
              <a:gd name="connsiteY11" fmla="*/ 830997 h 830997"/>
              <a:gd name="connsiteX12" fmla="*/ 3611576 w 4752074"/>
              <a:gd name="connsiteY12" fmla="*/ 830997 h 830997"/>
              <a:gd name="connsiteX13" fmla="*/ 2922526 w 4752074"/>
              <a:gd name="connsiteY13" fmla="*/ 830997 h 830997"/>
              <a:gd name="connsiteX14" fmla="*/ 2233475 w 4752074"/>
              <a:gd name="connsiteY14" fmla="*/ 830997 h 830997"/>
              <a:gd name="connsiteX15" fmla="*/ 1734507 w 4752074"/>
              <a:gd name="connsiteY15" fmla="*/ 830997 h 830997"/>
              <a:gd name="connsiteX16" fmla="*/ 1140498 w 4752074"/>
              <a:gd name="connsiteY16" fmla="*/ 830997 h 830997"/>
              <a:gd name="connsiteX17" fmla="*/ 0 w 4752074"/>
              <a:gd name="connsiteY17" fmla="*/ 830997 h 830997"/>
              <a:gd name="connsiteX18" fmla="*/ 0 w 4752074"/>
              <a:gd name="connsiteY18" fmla="*/ 415499 h 830997"/>
              <a:gd name="connsiteX19" fmla="*/ 0 w 4752074"/>
              <a:gd name="connsiteY1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52074" h="830997" extrusionOk="0">
                <a:moveTo>
                  <a:pt x="0" y="0"/>
                </a:moveTo>
                <a:cubicBezTo>
                  <a:pt x="215946" y="-61204"/>
                  <a:pt x="291510" y="50906"/>
                  <a:pt x="546489" y="0"/>
                </a:cubicBezTo>
                <a:cubicBezTo>
                  <a:pt x="801468" y="-50906"/>
                  <a:pt x="898037" y="28478"/>
                  <a:pt x="997936" y="0"/>
                </a:cubicBezTo>
                <a:cubicBezTo>
                  <a:pt x="1097835" y="-28478"/>
                  <a:pt x="1532597" y="38633"/>
                  <a:pt x="1686986" y="0"/>
                </a:cubicBezTo>
                <a:cubicBezTo>
                  <a:pt x="1841375" y="-38633"/>
                  <a:pt x="2117170" y="488"/>
                  <a:pt x="2233475" y="0"/>
                </a:cubicBezTo>
                <a:cubicBezTo>
                  <a:pt x="2349780" y="-488"/>
                  <a:pt x="2655884" y="56226"/>
                  <a:pt x="2779963" y="0"/>
                </a:cubicBezTo>
                <a:cubicBezTo>
                  <a:pt x="2904042" y="-56226"/>
                  <a:pt x="3196316" y="53112"/>
                  <a:pt x="3469014" y="0"/>
                </a:cubicBezTo>
                <a:cubicBezTo>
                  <a:pt x="3741712" y="-53112"/>
                  <a:pt x="3836957" y="23032"/>
                  <a:pt x="3967982" y="0"/>
                </a:cubicBezTo>
                <a:cubicBezTo>
                  <a:pt x="4099007" y="-23032"/>
                  <a:pt x="4466196" y="18179"/>
                  <a:pt x="4752074" y="0"/>
                </a:cubicBezTo>
                <a:cubicBezTo>
                  <a:pt x="4774213" y="211418"/>
                  <a:pt x="4713868" y="266614"/>
                  <a:pt x="4752074" y="432118"/>
                </a:cubicBezTo>
                <a:cubicBezTo>
                  <a:pt x="4790280" y="597622"/>
                  <a:pt x="4750197" y="668066"/>
                  <a:pt x="4752074" y="830997"/>
                </a:cubicBezTo>
                <a:cubicBezTo>
                  <a:pt x="4587873" y="839987"/>
                  <a:pt x="4432419" y="770349"/>
                  <a:pt x="4158065" y="830997"/>
                </a:cubicBezTo>
                <a:cubicBezTo>
                  <a:pt x="3883711" y="891645"/>
                  <a:pt x="3781450" y="822544"/>
                  <a:pt x="3611576" y="830997"/>
                </a:cubicBezTo>
                <a:cubicBezTo>
                  <a:pt x="3441702" y="839450"/>
                  <a:pt x="3152386" y="761443"/>
                  <a:pt x="2922526" y="830997"/>
                </a:cubicBezTo>
                <a:cubicBezTo>
                  <a:pt x="2692666" y="900551"/>
                  <a:pt x="2420123" y="759263"/>
                  <a:pt x="2233475" y="830997"/>
                </a:cubicBezTo>
                <a:cubicBezTo>
                  <a:pt x="2046827" y="902731"/>
                  <a:pt x="1972279" y="800546"/>
                  <a:pt x="1734507" y="830997"/>
                </a:cubicBezTo>
                <a:cubicBezTo>
                  <a:pt x="1496735" y="861448"/>
                  <a:pt x="1292266" y="788248"/>
                  <a:pt x="1140498" y="830997"/>
                </a:cubicBezTo>
                <a:cubicBezTo>
                  <a:pt x="988730" y="873746"/>
                  <a:pt x="484946" y="750585"/>
                  <a:pt x="0" y="830997"/>
                </a:cubicBezTo>
                <a:cubicBezTo>
                  <a:pt x="-13735" y="661463"/>
                  <a:pt x="39378" y="601886"/>
                  <a:pt x="0" y="415499"/>
                </a:cubicBezTo>
                <a:cubicBezTo>
                  <a:pt x="-39378" y="229112"/>
                  <a:pt x="1442" y="18254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DE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EREDMÉNYEK:</a:t>
            </a:r>
            <a:endParaRPr lang="es-ES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FE1471C7-7A55-FF78-C702-2BE586EC1DBE}"/>
              </a:ext>
            </a:extLst>
          </p:cNvPr>
          <p:cNvSpPr txBox="1"/>
          <p:nvPr/>
        </p:nvSpPr>
        <p:spPr>
          <a:xfrm>
            <a:off x="11256919" y="32039085"/>
            <a:ext cx="195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>
                <a:solidFill>
                  <a:srgbClr val="DE0000"/>
                </a:solidFill>
              </a:rPr>
              <a:t>nem publikált</a:t>
            </a:r>
            <a:endParaRPr lang="hu-HU" sz="2400" b="1" i="1" dirty="0">
              <a:solidFill>
                <a:srgbClr val="DE0000"/>
              </a:solidFill>
            </a:endParaRPr>
          </a:p>
          <a:p>
            <a:r>
              <a:rPr lang="hu-HU" sz="2400" b="1" i="1" dirty="0">
                <a:solidFill>
                  <a:srgbClr val="DE0000"/>
                </a:solidFill>
              </a:rPr>
              <a:t>eredmények</a:t>
            </a:r>
            <a:endParaRPr lang="es-ES" sz="2400" b="1" i="1" dirty="0">
              <a:solidFill>
                <a:srgbClr val="DE0000"/>
              </a:solidFill>
            </a:endParaRPr>
          </a:p>
        </p:txBody>
      </p:sp>
      <p:pic>
        <p:nvPicPr>
          <p:cNvPr id="1026" name="Picture 2" descr="Quantitation of Routine Chemistry Analytes | Blood &amp; Stool">
            <a:extLst>
              <a:ext uri="{FF2B5EF4-FFF2-40B4-BE49-F238E27FC236}">
                <a16:creationId xmlns:a16="http://schemas.microsoft.com/office/drawing/2014/main" id="{1216BB18-DCAD-AAA2-0D9B-95AFFC56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90" y="23029596"/>
            <a:ext cx="4752073" cy="24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5AA91C32-79C2-0D5D-D7FB-9B7B7714BBF7}"/>
              </a:ext>
            </a:extLst>
          </p:cNvPr>
          <p:cNvSpPr txBox="1"/>
          <p:nvPr/>
        </p:nvSpPr>
        <p:spPr>
          <a:xfrm>
            <a:off x="1340325" y="34624370"/>
            <a:ext cx="309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SSB fehérjék SDS-</a:t>
            </a:r>
            <a:r>
              <a:rPr lang="hu-HU" b="1" dirty="0" err="1"/>
              <a:t>poliakrilamid</a:t>
            </a:r>
            <a:r>
              <a:rPr lang="hu-HU" b="1" dirty="0"/>
              <a:t> </a:t>
            </a:r>
            <a:r>
              <a:rPr lang="hu-HU" b="1" dirty="0" err="1"/>
              <a:t>gélelektroforetikus</a:t>
            </a:r>
            <a:r>
              <a:rPr lang="hu-HU" b="1" dirty="0"/>
              <a:t> képe</a:t>
            </a:r>
          </a:p>
        </p:txBody>
      </p:sp>
    </p:spTree>
    <p:extLst>
      <p:ext uri="{BB962C8B-B14F-4D97-AF65-F5344CB8AC3E}">
        <p14:creationId xmlns:p14="http://schemas.microsoft.com/office/powerpoint/2010/main" val="195008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3877</TotalTime>
  <Words>720</Words>
  <Application>Microsoft Office PowerPoint</Application>
  <PresentationFormat>Egyéni</PresentationFormat>
  <Paragraphs>101</Paragraphs>
  <Slides>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Office-téma</vt:lpstr>
      <vt:lpstr>Graph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Pálinkás János</dc:creator>
  <cp:lastModifiedBy>kriszti xd</cp:lastModifiedBy>
  <cp:revision>171</cp:revision>
  <dcterms:created xsi:type="dcterms:W3CDTF">2023-03-13T13:16:39Z</dcterms:created>
  <dcterms:modified xsi:type="dcterms:W3CDTF">2023-06-01T14:03:47Z</dcterms:modified>
</cp:coreProperties>
</file>